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5" r:id="rId21"/>
    <p:sldId id="276" r:id="rId22"/>
    <p:sldId id="284" r:id="rId23"/>
    <p:sldId id="278" r:id="rId24"/>
    <p:sldId id="279" r:id="rId25"/>
    <p:sldId id="280" r:id="rId26"/>
    <p:sldId id="281" r:id="rId27"/>
    <p:sldId id="282" r:id="rId28"/>
    <p:sldId id="286" r:id="rId29"/>
    <p:sldId id="283" r:id="rId3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F2C0AEC-8919-4E18-BB32-BDAFE9EF5950}" type="datetimeFigureOut">
              <a:rPr lang="zh-CN" altLang="en-US" smtClean="0"/>
              <a:pPr/>
              <a:t>2015/12/5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0D237D-F32C-4F5B-989D-796F769DCE1F}"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F2C0AEC-8919-4E18-BB32-BDAFE9EF5950}" type="datetimeFigureOut">
              <a:rPr lang="zh-CN" altLang="en-US" smtClean="0"/>
              <a:pPr/>
              <a:t>2015/12/5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0D237D-F32C-4F5B-989D-796F769DCE1F}"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F2C0AEC-8919-4E18-BB32-BDAFE9EF5950}" type="datetimeFigureOut">
              <a:rPr lang="zh-CN" altLang="en-US" smtClean="0"/>
              <a:pPr/>
              <a:t>2015/12/5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0D237D-F32C-4F5B-989D-796F769DCE1F}"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F2C0AEC-8919-4E18-BB32-BDAFE9EF5950}" type="datetimeFigureOut">
              <a:rPr lang="zh-CN" altLang="en-US" smtClean="0"/>
              <a:pPr/>
              <a:t>2015/12/5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0D237D-F32C-4F5B-989D-796F769DCE1F}"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F2C0AEC-8919-4E18-BB32-BDAFE9EF5950}" type="datetimeFigureOut">
              <a:rPr lang="zh-CN" altLang="en-US" smtClean="0"/>
              <a:pPr/>
              <a:t>2015/12/5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0D237D-F32C-4F5B-989D-796F769DCE1F}"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F2C0AEC-8919-4E18-BB32-BDAFE9EF5950}" type="datetimeFigureOut">
              <a:rPr lang="zh-CN" altLang="en-US" smtClean="0"/>
              <a:pPr/>
              <a:t>2015/12/5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0D237D-F32C-4F5B-989D-796F769DCE1F}"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F2C0AEC-8919-4E18-BB32-BDAFE9EF5950}" type="datetimeFigureOut">
              <a:rPr lang="zh-CN" altLang="en-US" smtClean="0"/>
              <a:pPr/>
              <a:t>2015/12/5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10D237D-F32C-4F5B-989D-796F769DCE1F}"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F2C0AEC-8919-4E18-BB32-BDAFE9EF5950}" type="datetimeFigureOut">
              <a:rPr lang="zh-CN" altLang="en-US" smtClean="0"/>
              <a:pPr/>
              <a:t>2015/12/5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10D237D-F32C-4F5B-989D-796F769DCE1F}"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F2C0AEC-8919-4E18-BB32-BDAFE9EF5950}" type="datetimeFigureOut">
              <a:rPr lang="zh-CN" altLang="en-US" smtClean="0"/>
              <a:pPr/>
              <a:t>2015/12/5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10D237D-F32C-4F5B-989D-796F769DCE1F}"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F2C0AEC-8919-4E18-BB32-BDAFE9EF5950}" type="datetimeFigureOut">
              <a:rPr lang="zh-CN" altLang="en-US" smtClean="0"/>
              <a:pPr/>
              <a:t>2015/12/5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0D237D-F32C-4F5B-989D-796F769DCE1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F2C0AEC-8919-4E18-BB32-BDAFE9EF5950}" type="datetimeFigureOut">
              <a:rPr lang="zh-CN" altLang="en-US" smtClean="0"/>
              <a:pPr/>
              <a:t>2015/12/5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0D237D-F32C-4F5B-989D-796F769DCE1F}"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C0AEC-8919-4E18-BB32-BDAFE9EF5950}" type="datetimeFigureOut">
              <a:rPr lang="zh-CN" altLang="en-US" smtClean="0"/>
              <a:pPr/>
              <a:t>2015/12/5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D237D-F32C-4F5B-989D-796F769DCE1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85786" y="857233"/>
            <a:ext cx="7672414" cy="2286015"/>
          </a:xfrm>
        </p:spPr>
        <p:txBody>
          <a:bodyPr/>
          <a:lstStyle/>
          <a:p>
            <a:r>
              <a:rPr lang="en-US" altLang="zh-CN" b="1" dirty="0" smtClean="0"/>
              <a:t>《</a:t>
            </a:r>
            <a:r>
              <a:rPr lang="zh-CN" altLang="en-US" b="1" dirty="0" smtClean="0"/>
              <a:t>英语国家社会与文化入门</a:t>
            </a:r>
            <a:r>
              <a:rPr lang="en-US" altLang="zh-CN" b="1" dirty="0" smtClean="0"/>
              <a:t>》(</a:t>
            </a:r>
            <a:r>
              <a:rPr lang="zh-CN" altLang="en-US" b="1" dirty="0" smtClean="0"/>
              <a:t>下册）</a:t>
            </a:r>
            <a:endParaRPr lang="zh-CN" altLang="en-US" dirty="0"/>
          </a:p>
        </p:txBody>
      </p:sp>
      <p:sp>
        <p:nvSpPr>
          <p:cNvPr id="3" name="副标题 2"/>
          <p:cNvSpPr>
            <a:spLocks noGrp="1"/>
          </p:cNvSpPr>
          <p:nvPr>
            <p:ph type="subTitle" idx="1"/>
          </p:nvPr>
        </p:nvSpPr>
        <p:spPr>
          <a:xfrm>
            <a:off x="500034" y="3071810"/>
            <a:ext cx="8072494" cy="3071834"/>
          </a:xfrm>
        </p:spPr>
        <p:txBody>
          <a:bodyPr>
            <a:normAutofit/>
          </a:bodyPr>
          <a:lstStyle/>
          <a:p>
            <a:r>
              <a:rPr lang="en-US" altLang="zh-CN" sz="3600" b="1" dirty="0" smtClean="0">
                <a:solidFill>
                  <a:srgbClr val="FF0000"/>
                </a:solidFill>
                <a:latin typeface="Times New Roman" pitchFamily="18" charset="0"/>
                <a:cs typeface="Times New Roman" pitchFamily="18" charset="0"/>
              </a:rPr>
              <a:t>The Society and Culture </a:t>
            </a:r>
          </a:p>
          <a:p>
            <a:r>
              <a:rPr lang="en-US" altLang="zh-CN" sz="3600" b="1" dirty="0" smtClean="0">
                <a:solidFill>
                  <a:srgbClr val="FF0000"/>
                </a:solidFill>
                <a:latin typeface="Times New Roman" pitchFamily="18" charset="0"/>
                <a:cs typeface="Times New Roman" pitchFamily="18" charset="0"/>
              </a:rPr>
              <a:t>of Major English-Speaking Countries</a:t>
            </a:r>
          </a:p>
          <a:p>
            <a:r>
              <a:rPr lang="en-US" altLang="zh-CN" sz="3600" b="1" dirty="0" smtClean="0">
                <a:solidFill>
                  <a:srgbClr val="FF0000"/>
                </a:solidFill>
                <a:latin typeface="Times New Roman" pitchFamily="18" charset="0"/>
                <a:cs typeface="Times New Roman" pitchFamily="18" charset="0"/>
              </a:rPr>
              <a:t>An Introduction</a:t>
            </a:r>
          </a:p>
          <a:p>
            <a:r>
              <a:rPr lang="en-US" altLang="zh-CN" sz="3600" b="1" dirty="0" smtClean="0">
                <a:solidFill>
                  <a:srgbClr val="FF0000"/>
                </a:solidFill>
                <a:latin typeface="Times New Roman" pitchFamily="18" charset="0"/>
                <a:cs typeface="Times New Roman" pitchFamily="18" charset="0"/>
              </a:rPr>
              <a:t>(Book Two)</a:t>
            </a:r>
            <a:endParaRPr lang="zh-CN" altLang="en-US" sz="3600" b="1" dirty="0">
              <a:solidFill>
                <a:srgbClr val="FF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 Protestants in the United States</a:t>
            </a:r>
            <a:endParaRPr lang="zh-CN" altLang="en-US" sz="4000" dirty="0"/>
          </a:p>
        </p:txBody>
      </p:sp>
      <p:sp>
        <p:nvSpPr>
          <p:cNvPr id="3" name="内容占位符 2"/>
          <p:cNvSpPr>
            <a:spLocks noGrp="1"/>
          </p:cNvSpPr>
          <p:nvPr>
            <p:ph sz="half" idx="1"/>
          </p:nvPr>
        </p:nvSpPr>
        <p:spPr>
          <a:xfrm>
            <a:off x="457200" y="1500174"/>
            <a:ext cx="3757610" cy="4625989"/>
          </a:xfrm>
        </p:spPr>
        <p:txBody>
          <a:bodyPr>
            <a:normAutofit fontScale="92500" lnSpcReduction="20000"/>
          </a:bodyPr>
          <a:lstStyle/>
          <a:p>
            <a:r>
              <a:rPr lang="en-US" sz="2600" dirty="0" smtClean="0">
                <a:latin typeface="Times New Roman" pitchFamily="18" charset="0"/>
                <a:cs typeface="Times New Roman" pitchFamily="18" charset="0"/>
              </a:rPr>
              <a:t> The Methodists are next to the Baptists, the most numerous Protestants. The Methodists are adherents of the group which grew up in 18th century England. Most Methodists are united in the Methodist Church, which has a form of service based on that of the Church of England. (Right: Boston Avenue </a:t>
            </a:r>
            <a:r>
              <a:rPr lang="en-US" sz="2600" dirty="0" err="1" smtClean="0">
                <a:latin typeface="Times New Roman" pitchFamily="18" charset="0"/>
                <a:cs typeface="Times New Roman" pitchFamily="18" charset="0"/>
              </a:rPr>
              <a:t>Methodidst</a:t>
            </a:r>
            <a:r>
              <a:rPr lang="en-US" sz="2600" dirty="0" smtClean="0">
                <a:latin typeface="Times New Roman" pitchFamily="18" charset="0"/>
                <a:cs typeface="Times New Roman" pitchFamily="18" charset="0"/>
              </a:rPr>
              <a:t> Church)</a:t>
            </a:r>
            <a:endParaRPr lang="zh-CN" altLang="en-US" sz="2600" dirty="0" smtClean="0">
              <a:latin typeface="Times New Roman" pitchFamily="18" charset="0"/>
              <a:cs typeface="Times New Roman" pitchFamily="18" charset="0"/>
            </a:endParaRPr>
          </a:p>
          <a:p>
            <a:endParaRPr lang="zh-CN" altLang="en-US" dirty="0"/>
          </a:p>
        </p:txBody>
      </p:sp>
      <p:pic>
        <p:nvPicPr>
          <p:cNvPr id="5" name="内容占位符 4" descr="Boston_Ave__Methodist_Church.jpg"/>
          <p:cNvPicPr>
            <a:picLocks noGrp="1" noChangeAspect="1"/>
          </p:cNvPicPr>
          <p:nvPr>
            <p:ph sz="half" idx="2"/>
          </p:nvPr>
        </p:nvPicPr>
        <p:blipFill>
          <a:blip r:embed="rId2"/>
          <a:stretch>
            <a:fillRect/>
          </a:stretch>
        </p:blipFill>
        <p:spPr>
          <a:xfrm>
            <a:off x="4134983" y="1643050"/>
            <a:ext cx="4630947" cy="392909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t> </a:t>
            </a:r>
            <a:r>
              <a:rPr lang="en-US" altLang="zh-CN" sz="4000" dirty="0" smtClean="0">
                <a:latin typeface="Times New Roman" pitchFamily="18" charset="0"/>
                <a:cs typeface="Times New Roman" pitchFamily="18" charset="0"/>
              </a:rPr>
              <a:t>II. Protestants in the United States</a:t>
            </a:r>
            <a:endParaRPr lang="zh-CN" altLang="en-US" sz="4000" dirty="0">
              <a:latin typeface="Times New Roman" pitchFamily="18" charset="0"/>
              <a:cs typeface="Times New Roman" pitchFamily="18" charset="0"/>
            </a:endParaRPr>
          </a:p>
        </p:txBody>
      </p:sp>
      <p:sp>
        <p:nvSpPr>
          <p:cNvPr id="6" name="内容占位符 5"/>
          <p:cNvSpPr>
            <a:spLocks noGrp="1"/>
          </p:cNvSpPr>
          <p:nvPr>
            <p:ph idx="1"/>
          </p:nvPr>
        </p:nvSpPr>
        <p:spPr/>
        <p:txBody>
          <a:bodyPr>
            <a:normAutofit/>
          </a:bodyPr>
          <a:lstStyle/>
          <a:p>
            <a:r>
              <a:rPr lang="en-US" sz="2400" dirty="0" smtClean="0">
                <a:latin typeface="Times New Roman" pitchFamily="18" charset="0"/>
                <a:cs typeface="Times New Roman" pitchFamily="18" charset="0"/>
              </a:rPr>
              <a:t>Presbyterians and Episcopalians are the other two large Protestant groups.</a:t>
            </a:r>
          </a:p>
          <a:p>
            <a:r>
              <a:rPr lang="en-US" sz="2400" dirty="0" smtClean="0">
                <a:latin typeface="Times New Roman" pitchFamily="18" charset="0"/>
                <a:cs typeface="Times New Roman" pitchFamily="18" charset="0"/>
              </a:rPr>
              <a:t>There are more than 100 other Protestant sects, many of them hardly known to anyone except their own members, but with a combined membership of more than 20 million. </a:t>
            </a:r>
          </a:p>
          <a:p>
            <a:r>
              <a:rPr lang="en-US" sz="2400" dirty="0" smtClean="0">
                <a:latin typeface="Times New Roman" pitchFamily="18" charset="0"/>
                <a:cs typeface="Times New Roman" pitchFamily="18" charset="0"/>
              </a:rPr>
              <a:t>They express variety, rather than doctrinal schism. Some of them are of recent foundation, and the dominant trend is fundamentalist. Four of the smaller sects are really quite large, with 2 million or more members. </a:t>
            </a:r>
            <a:endParaRPr lang="zh-CN" altLang="en-US" sz="24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III. Catholics</a:t>
            </a:r>
            <a:endParaRPr lang="zh-CN" altLang="en-US" sz="4000" dirty="0">
              <a:latin typeface="Times New Roman" pitchFamily="18" charset="0"/>
              <a:cs typeface="Times New Roman" pitchFamily="18" charset="0"/>
            </a:endParaRPr>
          </a:p>
        </p:txBody>
      </p:sp>
      <p:sp>
        <p:nvSpPr>
          <p:cNvPr id="6" name="文本占位符 5"/>
          <p:cNvSpPr>
            <a:spLocks noGrp="1"/>
          </p:cNvSpPr>
          <p:nvPr>
            <p:ph type="body" idx="1"/>
          </p:nvPr>
        </p:nvSpPr>
        <p:spPr>
          <a:xfrm>
            <a:off x="428596" y="1214423"/>
            <a:ext cx="4068792" cy="285752"/>
          </a:xfrm>
        </p:spPr>
        <p:txBody>
          <a:bodyPr>
            <a:normAutofit fontScale="62500" lnSpcReduction="20000"/>
          </a:bodyPr>
          <a:lstStyle/>
          <a:p>
            <a:endParaRPr lang="zh-CN" altLang="en-US" dirty="0"/>
          </a:p>
        </p:txBody>
      </p:sp>
      <p:sp>
        <p:nvSpPr>
          <p:cNvPr id="3" name="内容占位符 2"/>
          <p:cNvSpPr>
            <a:spLocks noGrp="1"/>
          </p:cNvSpPr>
          <p:nvPr>
            <p:ph sz="half" idx="2"/>
          </p:nvPr>
        </p:nvSpPr>
        <p:spPr>
          <a:xfrm>
            <a:off x="428596" y="1714488"/>
            <a:ext cx="4068792" cy="4411675"/>
          </a:xfrm>
        </p:spPr>
        <p:txBody>
          <a:bodyPr>
            <a:normAutofit fontScale="85000" lnSpcReduction="10000"/>
          </a:bodyPr>
          <a:lstStyle/>
          <a:p>
            <a:r>
              <a:rPr lang="en-US" sz="2400" dirty="0" smtClean="0">
                <a:latin typeface="Times New Roman" pitchFamily="18" charset="0"/>
                <a:cs typeface="Times New Roman" pitchFamily="18" charset="0"/>
              </a:rPr>
              <a:t>The largest single religious group is that of Roman Catholics.</a:t>
            </a:r>
          </a:p>
          <a:p>
            <a:r>
              <a:rPr lang="en-US" sz="2400" dirty="0" smtClean="0">
                <a:latin typeface="Times New Roman" pitchFamily="18" charset="0"/>
                <a:cs typeface="Times New Roman" pitchFamily="18" charset="0"/>
              </a:rPr>
              <a:t>78.2 million people in the US are self-identified Catholics, about one quarter of the country’s population.</a:t>
            </a:r>
          </a:p>
          <a:p>
            <a:r>
              <a:rPr lang="en-US" sz="2400" dirty="0" smtClean="0">
                <a:latin typeface="Times New Roman" pitchFamily="18" charset="0"/>
                <a:cs typeface="Times New Roman" pitchFamily="18" charset="0"/>
              </a:rPr>
              <a:t>The majority of the Catholics are descendants of immigrants from Ireland, Italy and Poland. Most of the early Catholics stayed near the East Coast. They were concentrated especially in New York and Massachusetts, and are still a very important element of the population in those two states. </a:t>
            </a:r>
            <a:endParaRPr lang="zh-CN" altLang="en-US" sz="2400" dirty="0">
              <a:latin typeface="Times New Roman" pitchFamily="18" charset="0"/>
              <a:cs typeface="Times New Roman" pitchFamily="18" charset="0"/>
            </a:endParaRPr>
          </a:p>
        </p:txBody>
      </p:sp>
      <p:sp>
        <p:nvSpPr>
          <p:cNvPr id="7" name="文本占位符 6"/>
          <p:cNvSpPr>
            <a:spLocks noGrp="1"/>
          </p:cNvSpPr>
          <p:nvPr>
            <p:ph type="body" sz="quarter" idx="3"/>
          </p:nvPr>
        </p:nvSpPr>
        <p:spPr>
          <a:xfrm>
            <a:off x="4786314" y="4714884"/>
            <a:ext cx="3829048" cy="1214446"/>
          </a:xfrm>
        </p:spPr>
        <p:txBody>
          <a:bodyPr>
            <a:noAutofit/>
          </a:bodyPr>
          <a:lstStyle/>
          <a:p>
            <a:r>
              <a:rPr lang="en-US" altLang="zh-CN" sz="1800" b="0" dirty="0" smtClean="0">
                <a:latin typeface="Times New Roman" pitchFamily="18" charset="0"/>
                <a:cs typeface="Times New Roman" pitchFamily="18" charset="0"/>
              </a:rPr>
              <a:t>The Basilica of the National Shrine of the Immaculate Conception in Washington, D. C. the largest Catholic church in the US</a:t>
            </a:r>
            <a:endParaRPr lang="zh-CN" altLang="en-US" sz="1800" b="0" dirty="0">
              <a:latin typeface="Times New Roman" pitchFamily="18" charset="0"/>
              <a:cs typeface="Times New Roman" pitchFamily="18" charset="0"/>
            </a:endParaRPr>
          </a:p>
        </p:txBody>
      </p:sp>
      <p:pic>
        <p:nvPicPr>
          <p:cNvPr id="5" name="内容占位符 4" descr="The Basilica of the National Shrine of the Immaculate Congception in Washington, D. C. the largest Catholic church in the US.jpg"/>
          <p:cNvPicPr>
            <a:picLocks noGrp="1" noChangeAspect="1"/>
          </p:cNvPicPr>
          <p:nvPr>
            <p:ph sz="quarter" idx="4"/>
          </p:nvPr>
        </p:nvPicPr>
        <p:blipFill>
          <a:blip r:embed="rId2"/>
          <a:stretch>
            <a:fillRect/>
          </a:stretch>
        </p:blipFill>
        <p:spPr>
          <a:xfrm>
            <a:off x="4719509" y="1714488"/>
            <a:ext cx="4203104" cy="2714644"/>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III. Catholics</a:t>
            </a:r>
            <a:endParaRPr lang="zh-CN" altLang="en-US" sz="4000" dirty="0">
              <a:latin typeface="Times New Roman" pitchFamily="18" charset="0"/>
              <a:cs typeface="Times New Roman" pitchFamily="18" charset="0"/>
            </a:endParaRPr>
          </a:p>
        </p:txBody>
      </p:sp>
      <p:sp>
        <p:nvSpPr>
          <p:cNvPr id="3" name="文本占位符 2"/>
          <p:cNvSpPr>
            <a:spLocks noGrp="1"/>
          </p:cNvSpPr>
          <p:nvPr>
            <p:ph type="body" idx="1"/>
          </p:nvPr>
        </p:nvSpPr>
        <p:spPr>
          <a:xfrm rot="10800000" flipV="1">
            <a:off x="785786" y="5857892"/>
            <a:ext cx="3571900" cy="714379"/>
          </a:xfrm>
        </p:spPr>
        <p:txBody>
          <a:bodyPr>
            <a:normAutofit/>
          </a:bodyPr>
          <a:lstStyle/>
          <a:p>
            <a:r>
              <a:rPr lang="en-US" sz="1800" b="0" dirty="0" smtClean="0">
                <a:latin typeface="Times New Roman" pitchFamily="18" charset="0"/>
                <a:cs typeface="Times New Roman" pitchFamily="18" charset="0"/>
              </a:rPr>
              <a:t>President John F. Kennedy Departs Church in England </a:t>
            </a:r>
          </a:p>
        </p:txBody>
      </p:sp>
      <p:pic>
        <p:nvPicPr>
          <p:cNvPr id="7" name="内容占位符 6" descr="JFKWHP-KN-C29353.jpg"/>
          <p:cNvPicPr>
            <a:picLocks noGrp="1" noChangeAspect="1"/>
          </p:cNvPicPr>
          <p:nvPr>
            <p:ph sz="half" idx="2"/>
          </p:nvPr>
        </p:nvPicPr>
        <p:blipFill>
          <a:blip r:embed="rId2"/>
          <a:stretch>
            <a:fillRect/>
          </a:stretch>
        </p:blipFill>
        <p:spPr>
          <a:xfrm>
            <a:off x="1071538" y="1571612"/>
            <a:ext cx="2843009" cy="4249639"/>
          </a:xfrm>
        </p:spPr>
      </p:pic>
      <p:sp>
        <p:nvSpPr>
          <p:cNvPr id="5" name="文本占位符 4"/>
          <p:cNvSpPr>
            <a:spLocks noGrp="1"/>
          </p:cNvSpPr>
          <p:nvPr>
            <p:ph type="body" sz="quarter" idx="3"/>
          </p:nvPr>
        </p:nvSpPr>
        <p:spPr>
          <a:xfrm>
            <a:off x="4643438" y="1535113"/>
            <a:ext cx="4000529" cy="465127"/>
          </a:xfrm>
        </p:spPr>
        <p:txBody>
          <a:bodyPr>
            <a:normAutofit/>
          </a:bodyPr>
          <a:lstStyle/>
          <a:p>
            <a:pPr>
              <a:buFont typeface="Arial" pitchFamily="34" charset="0"/>
              <a:buChar char="•"/>
            </a:pPr>
            <a:r>
              <a:rPr lang="en-US" altLang="zh-CN" dirty="0" smtClean="0"/>
              <a:t> </a:t>
            </a:r>
            <a:r>
              <a:rPr lang="en-US" altLang="zh-CN" b="0" dirty="0" smtClean="0">
                <a:latin typeface="Times New Roman" pitchFamily="18" charset="0"/>
                <a:cs typeface="Times New Roman" pitchFamily="18" charset="0"/>
              </a:rPr>
              <a:t>Anti-Catholicism</a:t>
            </a:r>
            <a:endParaRPr lang="zh-CN" altLang="en-US" b="0" dirty="0">
              <a:latin typeface="Times New Roman" pitchFamily="18" charset="0"/>
              <a:cs typeface="Times New Roman" pitchFamily="18" charset="0"/>
            </a:endParaRPr>
          </a:p>
        </p:txBody>
      </p:sp>
      <p:sp>
        <p:nvSpPr>
          <p:cNvPr id="6" name="内容占位符 5"/>
          <p:cNvSpPr>
            <a:spLocks noGrp="1"/>
          </p:cNvSpPr>
          <p:nvPr>
            <p:ph sz="quarter" idx="4"/>
          </p:nvPr>
        </p:nvSpPr>
        <p:spPr>
          <a:xfrm>
            <a:off x="4357687" y="2143116"/>
            <a:ext cx="4329114" cy="3983047"/>
          </a:xfrm>
        </p:spPr>
        <p:txBody>
          <a:bodyPr>
            <a:normAutofit/>
          </a:bodyPr>
          <a:lstStyle/>
          <a:p>
            <a:pPr>
              <a:buNone/>
            </a:pPr>
            <a:r>
              <a:rPr lang="en-US" sz="2000" dirty="0" smtClean="0">
                <a:latin typeface="Times New Roman" pitchFamily="18" charset="0"/>
                <a:cs typeface="Times New Roman" pitchFamily="18" charset="0"/>
              </a:rPr>
              <a:t>     Hostility to Catholics and their Church was prominent among Protestants in Britain and Germany from the Protestant Reformation onwards. Immigrants brought that hostility with them to the American colonies. By 1960, however, John F. Kennedy’s presidential election victory put to rest the Catholic religion as an issue in national politics. Kennedy was a Roman Catholic. </a:t>
            </a:r>
            <a:endParaRPr lang="zh-CN" altLang="en-US" sz="20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III. Catholics</a:t>
            </a:r>
            <a:endParaRPr lang="zh-CN" altLang="en-US" sz="4000" dirty="0">
              <a:latin typeface="Times New Roman" pitchFamily="18" charset="0"/>
              <a:cs typeface="Times New Roman" pitchFamily="18" charset="0"/>
            </a:endParaRPr>
          </a:p>
        </p:txBody>
      </p:sp>
      <p:sp>
        <p:nvSpPr>
          <p:cNvPr id="8" name="内容占位符 7"/>
          <p:cNvSpPr>
            <a:spLocks noGrp="1"/>
          </p:cNvSpPr>
          <p:nvPr>
            <p:ph idx="1"/>
          </p:nvPr>
        </p:nvSpPr>
        <p:spPr/>
        <p:txBody>
          <a:bodyPr>
            <a:noAutofit/>
          </a:bodyPr>
          <a:lstStyle/>
          <a:p>
            <a:r>
              <a:rPr lang="en-US" sz="2400" dirty="0" smtClean="0">
                <a:latin typeface="Times New Roman" pitchFamily="18" charset="0"/>
                <a:cs typeface="Times New Roman" pitchFamily="18" charset="0"/>
              </a:rPr>
              <a:t>By the 1950s, many Catholics had risen to positions of leadership, not only in labor unions, but also in business and politics as well. As Catholics grew more confident about their place in American life.</a:t>
            </a:r>
          </a:p>
          <a:p>
            <a:r>
              <a:rPr lang="en-US" sz="2400" dirty="0" smtClean="0">
                <a:latin typeface="Times New Roman" pitchFamily="18" charset="0"/>
                <a:cs typeface="Times New Roman" pitchFamily="18" charset="0"/>
              </a:rPr>
              <a:t>Catholics were not shut out of public schools and hospitals but they wanted their own schools, colleges and hospitals. Catholics believed that these institutions were needed to preserve their faith. Many Catholics now attend public schools and secular colleges. But Catholic institutions, especially in large cities, still serve large numbers of Catholics and a growing number of non-Catholics, who are attracted by the discipline and education offered in these schools.</a:t>
            </a:r>
            <a:endParaRPr lang="zh-CN" altLang="en-US" sz="24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III. Catholics</a:t>
            </a:r>
            <a:endParaRPr lang="zh-CN" altLang="en-US" sz="4000" dirty="0">
              <a:latin typeface="Times New Roman" pitchFamily="18" charset="0"/>
              <a:cs typeface="Times New Roman" pitchFamily="18" charset="0"/>
            </a:endParaRPr>
          </a:p>
        </p:txBody>
      </p:sp>
      <p:sp>
        <p:nvSpPr>
          <p:cNvPr id="5" name="内容占位符 4"/>
          <p:cNvSpPr>
            <a:spLocks noGrp="1"/>
          </p:cNvSpPr>
          <p:nvPr>
            <p:ph sz="half" idx="1"/>
          </p:nvPr>
        </p:nvSpPr>
        <p:spPr>
          <a:xfrm>
            <a:off x="457200" y="1500174"/>
            <a:ext cx="3114668" cy="4625989"/>
          </a:xfrm>
        </p:spPr>
        <p:txBody>
          <a:bodyPr>
            <a:normAutofit fontScale="92500" lnSpcReduction="10000"/>
          </a:bodyPr>
          <a:lstStyle/>
          <a:p>
            <a:r>
              <a:rPr lang="en-US" sz="2400" dirty="0" smtClean="0">
                <a:latin typeface="Times New Roman" pitchFamily="18" charset="0"/>
                <a:cs typeface="Times New Roman" pitchFamily="18" charset="0"/>
              </a:rPr>
              <a:t>The University of Notre Dame is a Catholic research university located in Indiana, in the United Stated. The school was founded by Father Edward </a:t>
            </a:r>
            <a:r>
              <a:rPr lang="en-US" sz="2400" dirty="0" err="1" smtClean="0">
                <a:latin typeface="Times New Roman" pitchFamily="18" charset="0"/>
                <a:cs typeface="Times New Roman" pitchFamily="18" charset="0"/>
              </a:rPr>
              <a:t>Sorin</a:t>
            </a:r>
            <a:r>
              <a:rPr lang="en-US" sz="2400" dirty="0" smtClean="0">
                <a:latin typeface="Times New Roman" pitchFamily="18" charset="0"/>
                <a:cs typeface="Times New Roman" pitchFamily="18" charset="0"/>
              </a:rPr>
              <a:t>, who was also its first president. Today, many Holy Cross priests continue to work for the university, including as its president.</a:t>
            </a:r>
            <a:endParaRPr lang="en-US" sz="2400" dirty="0">
              <a:latin typeface="Times New Roman" pitchFamily="18" charset="0"/>
              <a:cs typeface="Times New Roman" pitchFamily="18" charset="0"/>
            </a:endParaRPr>
          </a:p>
        </p:txBody>
      </p:sp>
      <p:pic>
        <p:nvPicPr>
          <p:cNvPr id="7" name="内容占位符 6" descr="the Universit of Notre Dame.jpg"/>
          <p:cNvPicPr>
            <a:picLocks noGrp="1" noChangeAspect="1"/>
          </p:cNvPicPr>
          <p:nvPr>
            <p:ph sz="half" idx="2"/>
          </p:nvPr>
        </p:nvPicPr>
        <p:blipFill>
          <a:blip r:embed="rId2"/>
          <a:stretch>
            <a:fillRect/>
          </a:stretch>
        </p:blipFill>
        <p:spPr>
          <a:xfrm>
            <a:off x="3643307" y="1998455"/>
            <a:ext cx="5082680" cy="3430809"/>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IV. Three Faiths</a:t>
            </a:r>
            <a:endParaRPr lang="zh-CN" altLang="en-US" sz="4000" dirty="0">
              <a:latin typeface="Times New Roman" pitchFamily="18" charset="0"/>
              <a:cs typeface="Times New Roman" pitchFamily="18" charset="0"/>
            </a:endParaRPr>
          </a:p>
        </p:txBody>
      </p:sp>
      <p:sp>
        <p:nvSpPr>
          <p:cNvPr id="5" name="内容占位符 4"/>
          <p:cNvSpPr>
            <a:spLocks noGrp="1"/>
          </p:cNvSpPr>
          <p:nvPr>
            <p:ph idx="1"/>
          </p:nvPr>
        </p:nvSpPr>
        <p:spPr/>
        <p:txBody>
          <a:bodyPr>
            <a:normAutofit lnSpcReduction="10000"/>
          </a:bodyPr>
          <a:lstStyle/>
          <a:p>
            <a:r>
              <a:rPr lang="en-US" sz="2400" dirty="0" smtClean="0">
                <a:latin typeface="Times New Roman" pitchFamily="18" charset="0"/>
                <a:cs typeface="Times New Roman" pitchFamily="18" charset="0"/>
              </a:rPr>
              <a:t>After Christianity, Judaism is the next largest religious affiliation in the US, though this identification is not necessarily indicative of religious beliefs or practices. There are between 5.3 and 6.6 million Jews. A significant number of people identify themselves as American Jews on ethnic and cultural grounds, rather than religious ones.</a:t>
            </a:r>
          </a:p>
          <a:p>
            <a:r>
              <a:rPr lang="en-US" sz="2400" dirty="0" smtClean="0">
                <a:latin typeface="Times New Roman" pitchFamily="18" charset="0"/>
                <a:cs typeface="Times New Roman" pitchFamily="18" charset="0"/>
              </a:rPr>
              <a:t>When Jews began coming to America in great numbers in the 19</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century, anti-Semitism appeared.</a:t>
            </a:r>
          </a:p>
          <a:p>
            <a:r>
              <a:rPr lang="en-US" sz="2400" dirty="0" smtClean="0">
                <a:latin typeface="Times New Roman" pitchFamily="18" charset="0"/>
                <a:cs typeface="Times New Roman" pitchFamily="18" charset="0"/>
              </a:rPr>
              <a:t>By the 1950s, a kind of "three faiths" model of the United States had developed. Americans were considered to come in three basic varieties: Protestant, Catholic and Jewish, the order reflecting the strength in numbers of each group.</a:t>
            </a:r>
            <a:endParaRPr lang="zh-CN" altLang="en-US" sz="24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Judaism</a:t>
            </a:r>
            <a:endParaRPr lang="zh-CN" altLang="en-US" sz="3600" dirty="0">
              <a:latin typeface="Times New Roman" pitchFamily="18" charset="0"/>
              <a:cs typeface="Times New Roman" pitchFamily="18" charset="0"/>
            </a:endParaRPr>
          </a:p>
        </p:txBody>
      </p:sp>
      <p:sp>
        <p:nvSpPr>
          <p:cNvPr id="5" name="文本占位符 4"/>
          <p:cNvSpPr>
            <a:spLocks noGrp="1"/>
          </p:cNvSpPr>
          <p:nvPr>
            <p:ph type="body" idx="1"/>
          </p:nvPr>
        </p:nvSpPr>
        <p:spPr>
          <a:xfrm>
            <a:off x="357158" y="1535112"/>
            <a:ext cx="4140230" cy="1893888"/>
          </a:xfrm>
        </p:spPr>
        <p:txBody>
          <a:bodyPr>
            <a:noAutofit/>
          </a:bodyPr>
          <a:lstStyle/>
          <a:p>
            <a:r>
              <a:rPr lang="en-US" sz="2000" b="0" dirty="0" smtClean="0">
                <a:latin typeface="Times New Roman" pitchFamily="18" charset="0"/>
                <a:cs typeface="Times New Roman" pitchFamily="18" charset="0"/>
              </a:rPr>
              <a:t>A synagogue is a Hewish house of prayer. The </a:t>
            </a:r>
            <a:r>
              <a:rPr lang="en-US" sz="2000" b="0" dirty="0" err="1" smtClean="0">
                <a:latin typeface="Times New Roman" pitchFamily="18" charset="0"/>
                <a:cs typeface="Times New Roman" pitchFamily="18" charset="0"/>
              </a:rPr>
              <a:t>Touro</a:t>
            </a:r>
            <a:r>
              <a:rPr lang="en-US" sz="2000" b="0" dirty="0" smtClean="0">
                <a:latin typeface="Times New Roman" pitchFamily="18" charset="0"/>
                <a:cs typeface="Times New Roman" pitchFamily="18" charset="0"/>
              </a:rPr>
              <a:t> Synagogue is a 1763 synagogue in Newport, Rhode Island, that is the oldest synagogue building still standing in the United States.</a:t>
            </a:r>
            <a:endParaRPr lang="zh-CN" altLang="en-US" sz="2000" b="0" dirty="0">
              <a:latin typeface="Times New Roman" pitchFamily="18" charset="0"/>
              <a:cs typeface="Times New Roman" pitchFamily="18" charset="0"/>
            </a:endParaRPr>
          </a:p>
        </p:txBody>
      </p:sp>
      <p:pic>
        <p:nvPicPr>
          <p:cNvPr id="9" name="内容占位符 8" descr="the oldest existing synagogue building in US.png"/>
          <p:cNvPicPr>
            <a:picLocks noGrp="1" noChangeAspect="1"/>
          </p:cNvPicPr>
          <p:nvPr>
            <p:ph sz="half" idx="2"/>
          </p:nvPr>
        </p:nvPicPr>
        <p:blipFill>
          <a:blip r:embed="rId2"/>
          <a:stretch>
            <a:fillRect/>
          </a:stretch>
        </p:blipFill>
        <p:spPr>
          <a:xfrm>
            <a:off x="214281" y="3714752"/>
            <a:ext cx="4448026" cy="2143140"/>
          </a:xfrm>
        </p:spPr>
      </p:pic>
      <p:sp>
        <p:nvSpPr>
          <p:cNvPr id="7" name="文本占位符 6"/>
          <p:cNvSpPr>
            <a:spLocks noGrp="1"/>
          </p:cNvSpPr>
          <p:nvPr>
            <p:ph type="body" sz="quarter" idx="3"/>
          </p:nvPr>
        </p:nvSpPr>
        <p:spPr>
          <a:xfrm>
            <a:off x="5143504" y="5214950"/>
            <a:ext cx="3614734" cy="642942"/>
          </a:xfrm>
        </p:spPr>
        <p:txBody>
          <a:bodyPr>
            <a:normAutofit/>
          </a:bodyPr>
          <a:lstStyle/>
          <a:p>
            <a:r>
              <a:rPr lang="en-US" altLang="zh-CN" sz="2000" b="0" dirty="0" smtClean="0">
                <a:latin typeface="Times New Roman" pitchFamily="18" charset="0"/>
                <a:cs typeface="Times New Roman" pitchFamily="18" charset="0"/>
              </a:rPr>
              <a:t>Reform Jewish service</a:t>
            </a:r>
            <a:endParaRPr lang="zh-CN" altLang="en-US" sz="2000" b="0" dirty="0">
              <a:latin typeface="Times New Roman" pitchFamily="18" charset="0"/>
              <a:cs typeface="Times New Roman" pitchFamily="18" charset="0"/>
            </a:endParaRPr>
          </a:p>
        </p:txBody>
      </p:sp>
      <p:pic>
        <p:nvPicPr>
          <p:cNvPr id="10" name="内容占位符 9" descr="ReformJewishService.jpg"/>
          <p:cNvPicPr>
            <a:picLocks noGrp="1" noChangeAspect="1"/>
          </p:cNvPicPr>
          <p:nvPr>
            <p:ph sz="quarter" idx="4"/>
          </p:nvPr>
        </p:nvPicPr>
        <p:blipFill>
          <a:blip r:embed="rId3"/>
          <a:stretch>
            <a:fillRect/>
          </a:stretch>
        </p:blipFill>
        <p:spPr>
          <a:xfrm>
            <a:off x="4714876" y="1928802"/>
            <a:ext cx="4187700" cy="321471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rmAutofit/>
          </a:bodyPr>
          <a:lstStyle/>
          <a:p>
            <a:pPr marL="571500" indent="-571500"/>
            <a:r>
              <a:rPr lang="en-US" altLang="zh-CN" sz="4000" dirty="0" smtClean="0">
                <a:latin typeface="Times New Roman" pitchFamily="18" charset="0"/>
                <a:cs typeface="Times New Roman" pitchFamily="18" charset="0"/>
              </a:rPr>
              <a:t>IV. Religious Diversity</a:t>
            </a:r>
          </a:p>
        </p:txBody>
      </p:sp>
      <p:sp>
        <p:nvSpPr>
          <p:cNvPr id="8" name="内容占位符 7"/>
          <p:cNvSpPr>
            <a:spLocks noGrp="1"/>
          </p:cNvSpPr>
          <p:nvPr>
            <p:ph idx="1"/>
          </p:nvPr>
        </p:nvSpPr>
        <p:spPr/>
        <p:txBody>
          <a:bodyPr>
            <a:normAutofit/>
          </a:bodyPr>
          <a:lstStyle/>
          <a:p>
            <a:r>
              <a:rPr lang="en-US" sz="2000" dirty="0" smtClean="0">
                <a:latin typeface="Times New Roman" pitchFamily="18" charset="0"/>
                <a:cs typeface="Times New Roman" pitchFamily="18" charset="0"/>
              </a:rPr>
              <a:t>The United States has always been a fertile ground for the growth of new religious movements. Frontier America provided plenty of room to set up a new church or found a new community. </a:t>
            </a:r>
          </a:p>
          <a:p>
            <a:r>
              <a:rPr lang="en-US" sz="2000" dirty="0" smtClean="0">
                <a:latin typeface="Times New Roman" pitchFamily="18" charset="0"/>
                <a:cs typeface="Times New Roman" pitchFamily="18" charset="0"/>
              </a:rPr>
              <a:t>Many religious communities and secular utopias, or experiments in new forms of social living, were founded in 18th and 19th century America.</a:t>
            </a:r>
          </a:p>
          <a:p>
            <a:r>
              <a:rPr lang="en-US" sz="2000" dirty="0" smtClean="0">
                <a:latin typeface="Times New Roman" pitchFamily="18" charset="0"/>
                <a:cs typeface="Times New Roman" pitchFamily="18" charset="0"/>
              </a:rPr>
              <a:t>Small sects and “cults” do have certain tendencies in common. Often they regard the larger society as hopelessly corrupt. Some groups, like the Amish of Pennsylvania, simply want to be left alone in their rural communities. They wish to keep their children out of high school so they will not be affected by modern society.</a:t>
            </a:r>
            <a:endParaRPr lang="zh-CN" alt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 few prefer faith healing to modern medicine or object to certain medical practices.</a:t>
            </a:r>
            <a:endParaRPr lang="zh-CN" altLang="en-US" sz="20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IV. Religious Diversity</a:t>
            </a:r>
            <a:endParaRPr lang="zh-CN" altLang="en-US" sz="4000" dirty="0">
              <a:latin typeface="Times New Roman" pitchFamily="18" charset="0"/>
              <a:cs typeface="Times New Roman" pitchFamily="18" charset="0"/>
            </a:endParaRPr>
          </a:p>
        </p:txBody>
      </p:sp>
      <p:sp>
        <p:nvSpPr>
          <p:cNvPr id="5" name="内容占位符 4"/>
          <p:cNvSpPr>
            <a:spLocks noGrp="1"/>
          </p:cNvSpPr>
          <p:nvPr>
            <p:ph sz="half" idx="1"/>
          </p:nvPr>
        </p:nvSpPr>
        <p:spPr>
          <a:xfrm>
            <a:off x="457200" y="1571612"/>
            <a:ext cx="3186106" cy="4554551"/>
          </a:xfrm>
        </p:spPr>
        <p:txBody>
          <a:bodyPr>
            <a:normAutofit fontScale="92500" lnSpcReduction="10000"/>
          </a:bodyPr>
          <a:lstStyle/>
          <a:p>
            <a:r>
              <a:rPr lang="en-US" sz="2400" dirty="0" smtClean="0">
                <a:latin typeface="Times New Roman" pitchFamily="18" charset="0"/>
                <a:cs typeface="Times New Roman" pitchFamily="18" charset="0"/>
              </a:rPr>
              <a:t>The Amish are a group of traditionalist Christian church fellowships, with Swiss origins. The Amish are known for simple living, plain dress, and reluctance to adopt many conveniences of modern technology. It is common to find an Amish family still riding in a traditional buggy. </a:t>
            </a:r>
            <a:endParaRPr lang="zh-CN" altLang="en-US" sz="2400" dirty="0">
              <a:latin typeface="Times New Roman" pitchFamily="18" charset="0"/>
              <a:cs typeface="Times New Roman" pitchFamily="18" charset="0"/>
            </a:endParaRPr>
          </a:p>
        </p:txBody>
      </p:sp>
      <p:pic>
        <p:nvPicPr>
          <p:cNvPr id="7" name="内容占位符 6" descr="300px-Lancaster_County_Amish_03.jpg"/>
          <p:cNvPicPr>
            <a:picLocks noGrp="1" noChangeAspect="1"/>
          </p:cNvPicPr>
          <p:nvPr>
            <p:ph sz="half" idx="2"/>
          </p:nvPr>
        </p:nvPicPr>
        <p:blipFill>
          <a:blip r:embed="rId2"/>
          <a:stretch>
            <a:fillRect/>
          </a:stretch>
        </p:blipFill>
        <p:spPr>
          <a:xfrm>
            <a:off x="3738558" y="1928802"/>
            <a:ext cx="5017054" cy="376279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4348" y="500042"/>
            <a:ext cx="7572428" cy="1500198"/>
          </a:xfrm>
        </p:spPr>
        <p:txBody>
          <a:bodyPr>
            <a:normAutofit fontScale="90000"/>
          </a:bodyPr>
          <a:lstStyle/>
          <a:p>
            <a:r>
              <a:rPr lang="en-US" i="1" dirty="0" smtClean="0"/>
              <a:t/>
            </a:r>
            <a:br>
              <a:rPr lang="en-US" i="1" dirty="0" smtClean="0"/>
            </a:br>
            <a:r>
              <a:rPr lang="en-US" i="1" dirty="0" smtClean="0">
                <a:latin typeface="Times New Roman" pitchFamily="18" charset="0"/>
                <a:cs typeface="Times New Roman" pitchFamily="18" charset="0"/>
              </a:rPr>
              <a:t>The United States of America</a:t>
            </a:r>
            <a:br>
              <a:rPr lang="en-US" i="1"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Unit 6 </a:t>
            </a:r>
            <a:r>
              <a:rPr lang="en-US" sz="3600" dirty="0">
                <a:latin typeface="Times New Roman" pitchFamily="18" charset="0"/>
                <a:cs typeface="Times New Roman" pitchFamily="18" charset="0"/>
              </a:rPr>
              <a:t>Religion in the United States</a:t>
            </a:r>
            <a:r>
              <a:rPr lang="zh-CN" altLang="en-US" dirty="0"/>
              <a:t/>
            </a:r>
            <a:br>
              <a:rPr lang="zh-CN" altLang="en-US" dirty="0"/>
            </a:br>
            <a:r>
              <a:rPr lang="en-US" dirty="0"/>
              <a:t> </a:t>
            </a:r>
            <a:r>
              <a:rPr lang="zh-CN" altLang="en-US" dirty="0"/>
              <a:t/>
            </a:r>
            <a:br>
              <a:rPr lang="zh-CN" altLang="en-US" dirty="0"/>
            </a:br>
            <a:endParaRPr lang="zh-CN" altLang="en-US" dirty="0"/>
          </a:p>
        </p:txBody>
      </p:sp>
      <p:pic>
        <p:nvPicPr>
          <p:cNvPr id="4" name="内容占位符 3" descr="图1.jpg"/>
          <p:cNvPicPr>
            <a:picLocks noGrp="1" noChangeAspect="1"/>
          </p:cNvPicPr>
          <p:nvPr>
            <p:ph idx="1"/>
          </p:nvPr>
        </p:nvPicPr>
        <p:blipFill>
          <a:blip r:embed="rId2"/>
          <a:stretch>
            <a:fillRect/>
          </a:stretch>
        </p:blipFill>
        <p:spPr>
          <a:xfrm>
            <a:off x="1396025" y="2081067"/>
            <a:ext cx="6319247" cy="3935989"/>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IV. Religious Diversity</a:t>
            </a:r>
            <a:endParaRPr lang="zh-CN" altLang="en-US" sz="4000" dirty="0">
              <a:latin typeface="Times New Roman" pitchFamily="18" charset="0"/>
              <a:cs typeface="Times New Roman" pitchFamily="18" charset="0"/>
            </a:endParaRPr>
          </a:p>
        </p:txBody>
      </p:sp>
      <p:sp>
        <p:nvSpPr>
          <p:cNvPr id="7" name="文本占位符 6"/>
          <p:cNvSpPr>
            <a:spLocks noGrp="1"/>
          </p:cNvSpPr>
          <p:nvPr>
            <p:ph type="body" idx="1"/>
          </p:nvPr>
        </p:nvSpPr>
        <p:spPr>
          <a:xfrm>
            <a:off x="457200" y="1535113"/>
            <a:ext cx="3971924" cy="250813"/>
          </a:xfrm>
        </p:spPr>
        <p:txBody>
          <a:bodyPr>
            <a:normAutofit fontScale="55000" lnSpcReduction="20000"/>
          </a:bodyPr>
          <a:lstStyle/>
          <a:p>
            <a:endParaRPr lang="zh-CN" altLang="en-US" dirty="0"/>
          </a:p>
        </p:txBody>
      </p:sp>
      <p:sp>
        <p:nvSpPr>
          <p:cNvPr id="3" name="内容占位符 2"/>
          <p:cNvSpPr>
            <a:spLocks noGrp="1"/>
          </p:cNvSpPr>
          <p:nvPr>
            <p:ph sz="half" idx="2"/>
          </p:nvPr>
        </p:nvSpPr>
        <p:spPr>
          <a:xfrm>
            <a:off x="428596" y="1928802"/>
            <a:ext cx="4111626" cy="4379916"/>
          </a:xfrm>
        </p:spPr>
        <p:txBody>
          <a:bodyPr>
            <a:normAutofit fontScale="85000" lnSpcReduction="10000"/>
          </a:bodyPr>
          <a:lstStyle/>
          <a:p>
            <a:r>
              <a:rPr lang="en-US" dirty="0" smtClean="0">
                <a:latin typeface="Times New Roman" pitchFamily="18" charset="0"/>
                <a:cs typeface="Times New Roman" pitchFamily="18" charset="0"/>
              </a:rPr>
              <a:t>Other world religions are increasing their numbers and influence in America such as Islam. The exact size of the Muslim population in the United States is very difficult to determine. There are different estimates, and the most accepted estimate is that around 5 million members of the Islamic religion live in America today. Some are immigrants or the children of immigrants; others are Americans, including African Americans who have converted to Islam. </a:t>
            </a:r>
            <a:endParaRPr lang="zh-CN" altLang="en-US" dirty="0" smtClean="0">
              <a:latin typeface="Times New Roman" pitchFamily="18" charset="0"/>
              <a:cs typeface="Times New Roman" pitchFamily="18" charset="0"/>
            </a:endParaRPr>
          </a:p>
          <a:p>
            <a:endParaRPr lang="zh-CN" altLang="en-US" dirty="0"/>
          </a:p>
        </p:txBody>
      </p:sp>
      <p:sp>
        <p:nvSpPr>
          <p:cNvPr id="8" name="文本占位符 7"/>
          <p:cNvSpPr>
            <a:spLocks noGrp="1"/>
          </p:cNvSpPr>
          <p:nvPr>
            <p:ph type="body" sz="quarter" idx="3"/>
          </p:nvPr>
        </p:nvSpPr>
        <p:spPr>
          <a:xfrm>
            <a:off x="4645025" y="5286389"/>
            <a:ext cx="4041775" cy="714380"/>
          </a:xfrm>
        </p:spPr>
        <p:txBody>
          <a:bodyPr>
            <a:normAutofit/>
          </a:bodyPr>
          <a:lstStyle/>
          <a:p>
            <a:pPr algn="ctr"/>
            <a:r>
              <a:rPr lang="en-US" altLang="zh-CN" sz="2000" b="0" dirty="0" smtClean="0">
                <a:latin typeface="Times New Roman" pitchFamily="18" charset="0"/>
                <a:cs typeface="Times New Roman" pitchFamily="18" charset="0"/>
              </a:rPr>
              <a:t>Islamic Center of America</a:t>
            </a:r>
            <a:endParaRPr lang="zh-CN" altLang="en-US" sz="2000" b="0" dirty="0">
              <a:latin typeface="Times New Roman" pitchFamily="18" charset="0"/>
              <a:cs typeface="Times New Roman" pitchFamily="18" charset="0"/>
            </a:endParaRPr>
          </a:p>
        </p:txBody>
      </p:sp>
      <p:pic>
        <p:nvPicPr>
          <p:cNvPr id="5" name="内容占位符 4" descr="Islamic-Center-of-America-300x225.jpg"/>
          <p:cNvPicPr>
            <a:picLocks noGrp="1" noChangeAspect="1"/>
          </p:cNvPicPr>
          <p:nvPr>
            <p:ph sz="quarter" idx="4"/>
          </p:nvPr>
        </p:nvPicPr>
        <p:blipFill>
          <a:blip r:embed="rId2"/>
          <a:stretch>
            <a:fillRect/>
          </a:stretch>
        </p:blipFill>
        <p:spPr>
          <a:xfrm>
            <a:off x="4500543" y="1785912"/>
            <a:ext cx="4286299" cy="3214724"/>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IV. Religious Diversity</a:t>
            </a:r>
            <a:endParaRPr lang="zh-CN" altLang="en-US" sz="4000" dirty="0"/>
          </a:p>
        </p:txBody>
      </p:sp>
      <p:sp>
        <p:nvSpPr>
          <p:cNvPr id="3" name="文本占位符 2"/>
          <p:cNvSpPr>
            <a:spLocks noGrp="1"/>
          </p:cNvSpPr>
          <p:nvPr>
            <p:ph type="body" idx="1"/>
          </p:nvPr>
        </p:nvSpPr>
        <p:spPr>
          <a:xfrm>
            <a:off x="457200" y="5500702"/>
            <a:ext cx="4900618" cy="642941"/>
          </a:xfrm>
        </p:spPr>
        <p:txBody>
          <a:bodyPr>
            <a:noAutofit/>
          </a:bodyPr>
          <a:lstStyle/>
          <a:p>
            <a:r>
              <a:rPr lang="en-US" altLang="zh-CN" sz="1800" b="0" dirty="0" err="1" smtClean="0">
                <a:latin typeface="Times New Roman" pitchFamily="18" charset="0"/>
                <a:cs typeface="Times New Roman" pitchFamily="18" charset="0"/>
              </a:rPr>
              <a:t>Hsi</a:t>
            </a:r>
            <a:r>
              <a:rPr lang="en-US" altLang="zh-CN" sz="1800" b="0" dirty="0" smtClean="0">
                <a:latin typeface="Times New Roman" pitchFamily="18" charset="0"/>
                <a:cs typeface="Times New Roman" pitchFamily="18" charset="0"/>
              </a:rPr>
              <a:t> Lai Temple in California, one of the largest of its kind in North America</a:t>
            </a:r>
            <a:endParaRPr lang="zh-CN" altLang="en-US" sz="1800" b="0" dirty="0">
              <a:latin typeface="Times New Roman" pitchFamily="18" charset="0"/>
              <a:cs typeface="Times New Roman" pitchFamily="18" charset="0"/>
            </a:endParaRPr>
          </a:p>
        </p:txBody>
      </p:sp>
      <p:pic>
        <p:nvPicPr>
          <p:cNvPr id="7" name="内容占位符 6" descr="Hsi_Lai_Temple_4.jpg"/>
          <p:cNvPicPr>
            <a:picLocks noGrp="1" noChangeAspect="1"/>
          </p:cNvPicPr>
          <p:nvPr>
            <p:ph sz="half" idx="2"/>
          </p:nvPr>
        </p:nvPicPr>
        <p:blipFill>
          <a:blip r:embed="rId2"/>
          <a:stretch>
            <a:fillRect/>
          </a:stretch>
        </p:blipFill>
        <p:spPr>
          <a:xfrm>
            <a:off x="357159" y="1928802"/>
            <a:ext cx="5072096" cy="3381398"/>
          </a:xfrm>
        </p:spPr>
      </p:pic>
      <p:sp>
        <p:nvSpPr>
          <p:cNvPr id="5" name="文本占位符 4"/>
          <p:cNvSpPr>
            <a:spLocks noGrp="1"/>
          </p:cNvSpPr>
          <p:nvPr>
            <p:ph type="body" sz="quarter" idx="3"/>
          </p:nvPr>
        </p:nvSpPr>
        <p:spPr>
          <a:xfrm>
            <a:off x="4786314" y="1535113"/>
            <a:ext cx="3900486" cy="107937"/>
          </a:xfrm>
        </p:spPr>
        <p:txBody>
          <a:bodyPr>
            <a:normAutofit fontScale="25000" lnSpcReduction="20000"/>
          </a:bodyPr>
          <a:lstStyle/>
          <a:p>
            <a:endParaRPr lang="zh-CN" altLang="en-US" dirty="0"/>
          </a:p>
        </p:txBody>
      </p:sp>
      <p:sp>
        <p:nvSpPr>
          <p:cNvPr id="6" name="内容占位符 5"/>
          <p:cNvSpPr>
            <a:spLocks noGrp="1"/>
          </p:cNvSpPr>
          <p:nvPr>
            <p:ph sz="quarter" idx="4"/>
          </p:nvPr>
        </p:nvSpPr>
        <p:spPr>
          <a:xfrm>
            <a:off x="5429256" y="1785926"/>
            <a:ext cx="3257544" cy="4340237"/>
          </a:xfrm>
        </p:spPr>
        <p:txBody>
          <a:bodyPr>
            <a:normAutofit fontScale="85000" lnSpcReduction="10000"/>
          </a:bodyPr>
          <a:lstStyle/>
          <a:p>
            <a:r>
              <a:rPr lang="en-US" dirty="0" smtClean="0">
                <a:latin typeface="Times New Roman" pitchFamily="18" charset="0"/>
                <a:cs typeface="Times New Roman" pitchFamily="18" charset="0"/>
              </a:rPr>
              <a:t>Buddhism is a also growing faith in America. Recent immigration from Asia has raised the number of Buddhists in America considerably over the past decades, but again it is not easy to make the exact figure since many of those who claim to be Buddhists do not go to a Buddhist temple for regular religious service, but instead worship at home.</a:t>
            </a:r>
            <a:endParaRPr lang="zh-CN" altLang="en-US"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IV. Religious Diversity</a:t>
            </a:r>
            <a:endParaRPr lang="zh-CN" altLang="en-US" sz="4000" dirty="0">
              <a:latin typeface="Times New Roman" pitchFamily="18" charset="0"/>
              <a:cs typeface="Times New Roman" pitchFamily="18" charset="0"/>
            </a:endParaRPr>
          </a:p>
        </p:txBody>
      </p:sp>
      <p:sp>
        <p:nvSpPr>
          <p:cNvPr id="3" name="文本占位符 2"/>
          <p:cNvSpPr>
            <a:spLocks noGrp="1"/>
          </p:cNvSpPr>
          <p:nvPr>
            <p:ph type="body" idx="1"/>
          </p:nvPr>
        </p:nvSpPr>
        <p:spPr>
          <a:xfrm>
            <a:off x="457200" y="1535113"/>
            <a:ext cx="3900486" cy="250813"/>
          </a:xfrm>
        </p:spPr>
        <p:txBody>
          <a:bodyPr>
            <a:normAutofit fontScale="55000" lnSpcReduction="20000"/>
          </a:bodyPr>
          <a:lstStyle/>
          <a:p>
            <a:endParaRPr lang="zh-CN" altLang="en-US" dirty="0"/>
          </a:p>
        </p:txBody>
      </p:sp>
      <p:sp>
        <p:nvSpPr>
          <p:cNvPr id="4" name="内容占位符 3"/>
          <p:cNvSpPr>
            <a:spLocks noGrp="1"/>
          </p:cNvSpPr>
          <p:nvPr>
            <p:ph sz="half" idx="2"/>
          </p:nvPr>
        </p:nvSpPr>
        <p:spPr>
          <a:xfrm>
            <a:off x="428596" y="1928802"/>
            <a:ext cx="2786082" cy="4197361"/>
          </a:xfrm>
        </p:spPr>
        <p:txBody>
          <a:bodyPr/>
          <a:lstStyle/>
          <a:p>
            <a:r>
              <a:rPr lang="en-US" altLang="zh-CN" dirty="0" smtClean="0">
                <a:latin typeface="Times New Roman" pitchFamily="18" charset="0"/>
                <a:cs typeface="Times New Roman" pitchFamily="18" charset="0"/>
              </a:rPr>
              <a:t>Around 1.1 million Hindus </a:t>
            </a:r>
            <a:r>
              <a:rPr lang="en-US" dirty="0" smtClean="0">
                <a:latin typeface="Times New Roman" pitchFamily="18" charset="0"/>
                <a:cs typeface="Times New Roman" pitchFamily="18" charset="0"/>
              </a:rPr>
              <a:t>live in America. In recent years, young native-born Americans have shown great interest in these and other eastern religions and philosophies.</a:t>
            </a:r>
            <a:endParaRPr lang="zh-CN" altLang="en-US" dirty="0" smtClean="0">
              <a:latin typeface="Times New Roman" pitchFamily="18" charset="0"/>
              <a:cs typeface="Times New Roman" pitchFamily="18" charset="0"/>
            </a:endParaRPr>
          </a:p>
        </p:txBody>
      </p:sp>
      <p:sp>
        <p:nvSpPr>
          <p:cNvPr id="5" name="文本占位符 4"/>
          <p:cNvSpPr>
            <a:spLocks noGrp="1"/>
          </p:cNvSpPr>
          <p:nvPr>
            <p:ph type="body" sz="quarter" idx="3"/>
          </p:nvPr>
        </p:nvSpPr>
        <p:spPr>
          <a:xfrm>
            <a:off x="3571868" y="5715017"/>
            <a:ext cx="5214973" cy="500066"/>
          </a:xfrm>
        </p:spPr>
        <p:txBody>
          <a:bodyPr>
            <a:normAutofit/>
          </a:bodyPr>
          <a:lstStyle/>
          <a:p>
            <a:pPr algn="ctr"/>
            <a:r>
              <a:rPr lang="en-US" altLang="zh-CN" sz="2000" b="0" dirty="0" err="1" smtClean="0">
                <a:latin typeface="Times New Roman" pitchFamily="18" charset="0"/>
                <a:cs typeface="Times New Roman" pitchFamily="18" charset="0"/>
              </a:rPr>
              <a:t>Malabu</a:t>
            </a:r>
            <a:r>
              <a:rPr lang="en-US" altLang="zh-CN" sz="2000" b="0" dirty="0" smtClean="0">
                <a:latin typeface="Times New Roman" pitchFamily="18" charset="0"/>
                <a:cs typeface="Times New Roman" pitchFamily="18" charset="0"/>
              </a:rPr>
              <a:t> Hindu Temple in California</a:t>
            </a:r>
            <a:endParaRPr lang="zh-CN" altLang="en-US" sz="2000" b="0" dirty="0">
              <a:latin typeface="Times New Roman" pitchFamily="18" charset="0"/>
              <a:cs typeface="Times New Roman" pitchFamily="18" charset="0"/>
            </a:endParaRPr>
          </a:p>
        </p:txBody>
      </p:sp>
      <p:pic>
        <p:nvPicPr>
          <p:cNvPr id="7" name="内容占位符 6" descr="Malibu-Hindu-Temple-Calabasas-CA-9.png"/>
          <p:cNvPicPr>
            <a:picLocks noGrp="1" noChangeAspect="1"/>
          </p:cNvPicPr>
          <p:nvPr>
            <p:ph sz="quarter" idx="4"/>
          </p:nvPr>
        </p:nvPicPr>
        <p:blipFill>
          <a:blip r:embed="rId2"/>
          <a:stretch>
            <a:fillRect/>
          </a:stretch>
        </p:blipFill>
        <p:spPr>
          <a:xfrm>
            <a:off x="3295252" y="1643051"/>
            <a:ext cx="5526996" cy="392909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marL="571500" indent="-571500"/>
            <a:r>
              <a:rPr lang="en-US" altLang="zh-CN" sz="4000" dirty="0" smtClean="0">
                <a:latin typeface="Times New Roman" pitchFamily="18" charset="0"/>
                <a:cs typeface="Times New Roman" pitchFamily="18" charset="0"/>
              </a:rPr>
              <a:t>V. American Character of Religion</a:t>
            </a:r>
            <a:endParaRPr lang="zh-CN" altLang="en-US" sz="4000" dirty="0">
              <a:latin typeface="Times New Roman" pitchFamily="18" charset="0"/>
              <a:cs typeface="Times New Roman" pitchFamily="18" charset="0"/>
            </a:endParaRPr>
          </a:p>
        </p:txBody>
      </p:sp>
      <p:sp>
        <p:nvSpPr>
          <p:cNvPr id="7" name="内容占位符 6"/>
          <p:cNvSpPr>
            <a:spLocks noGrp="1"/>
          </p:cNvSpPr>
          <p:nvPr>
            <p:ph idx="1"/>
          </p:nvPr>
        </p:nvSpPr>
        <p:spPr/>
        <p:txBody>
          <a:bodyPr>
            <a:normAutofit/>
          </a:bodyPr>
          <a:lstStyle/>
          <a:p>
            <a:r>
              <a:rPr lang="en-US" sz="2400" dirty="0" smtClean="0">
                <a:latin typeface="Times New Roman" pitchFamily="18" charset="0"/>
                <a:cs typeface="Times New Roman" pitchFamily="18" charset="0"/>
              </a:rPr>
              <a:t>First, Americans with different religions live together under the same law. The Bill of Rights in the U.S. Constitution insists that there should be no state religion. That means that the government has no right to interfere in people’s religious affairs. The freedom of religion and the separation of state and church guaranteed in the Constitution are believed to be the basic principles against religious persecution. Due to this tradition and the basic law about religion, various religious groups in America have coexisted more harmoniously than the Old World.</a:t>
            </a:r>
            <a:endParaRPr lang="zh-CN" altLang="en-US" sz="24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itchFamily="18" charset="0"/>
                <a:cs typeface="Times New Roman" pitchFamily="18" charset="0"/>
              </a:rPr>
              <a:t>V. American Character of Religion</a:t>
            </a:r>
            <a:endParaRPr lang="zh-CN" altLang="en-US" dirty="0"/>
          </a:p>
        </p:txBody>
      </p:sp>
      <p:sp>
        <p:nvSpPr>
          <p:cNvPr id="3" name="内容占位符 2"/>
          <p:cNvSpPr>
            <a:spLocks noGrp="1"/>
          </p:cNvSpPr>
          <p:nvPr>
            <p:ph idx="1"/>
          </p:nvPr>
        </p:nvSpPr>
        <p:spPr/>
        <p:txBody>
          <a:bodyPr>
            <a:normAutofit/>
          </a:bodyPr>
          <a:lstStyle/>
          <a:p>
            <a:r>
              <a:rPr lang="en-US" sz="2400" dirty="0" smtClean="0">
                <a:latin typeface="Times New Roman" pitchFamily="18" charset="0"/>
                <a:cs typeface="Times New Roman" pitchFamily="18" charset="0"/>
              </a:rPr>
              <a:t>Secondly, the religious beliefs of Americans continue to be strong with social progress. Half of American Protestants are active church members, and there are few who habitually stay away. Not only the Catholic churches, but the Protestant ones too, are flourishing, and new church buildings, some with interesting architecture, keep pace with the ever-growing suburbs. In America, through all the social and economic changes religion has remained a constant factor. </a:t>
            </a:r>
            <a:endParaRPr lang="zh-CN" altLang="en-US" sz="24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V. American Character of Religion</a:t>
            </a:r>
            <a:endParaRPr lang="zh-CN" altLang="en-US" sz="4000" dirty="0"/>
          </a:p>
        </p:txBody>
      </p:sp>
      <p:sp>
        <p:nvSpPr>
          <p:cNvPr id="4" name="文本占位符 3"/>
          <p:cNvSpPr>
            <a:spLocks noGrp="1"/>
          </p:cNvSpPr>
          <p:nvPr>
            <p:ph type="body" idx="1"/>
          </p:nvPr>
        </p:nvSpPr>
        <p:spPr>
          <a:xfrm>
            <a:off x="285720" y="1500174"/>
            <a:ext cx="4211668" cy="674701"/>
          </a:xfrm>
        </p:spPr>
        <p:txBody>
          <a:bodyPr>
            <a:normAutofit fontScale="92500" lnSpcReduction="20000"/>
          </a:bodyPr>
          <a:lstStyle/>
          <a:p>
            <a:r>
              <a:rPr lang="en-US" altLang="zh-CN" b="0" dirty="0" smtClean="0">
                <a:latin typeface="Times New Roman" pitchFamily="18" charset="0"/>
                <a:cs typeface="Times New Roman" pitchFamily="18" charset="0"/>
              </a:rPr>
              <a:t>Crystal Cathedral in California has become a major tourist attraction. </a:t>
            </a:r>
            <a:endParaRPr lang="zh-CN" altLang="en-US" b="0" dirty="0">
              <a:latin typeface="Times New Roman" pitchFamily="18" charset="0"/>
              <a:cs typeface="Times New Roman" pitchFamily="18" charset="0"/>
            </a:endParaRPr>
          </a:p>
        </p:txBody>
      </p:sp>
      <p:pic>
        <p:nvPicPr>
          <p:cNvPr id="8" name="内容占位符 7" descr="crystal cathedral (1).jpg"/>
          <p:cNvPicPr>
            <a:picLocks noGrp="1" noChangeAspect="1"/>
          </p:cNvPicPr>
          <p:nvPr>
            <p:ph sz="half" idx="2"/>
          </p:nvPr>
        </p:nvPicPr>
        <p:blipFill>
          <a:blip r:embed="rId2" cstate="print"/>
          <a:stretch>
            <a:fillRect/>
          </a:stretch>
        </p:blipFill>
        <p:spPr>
          <a:xfrm>
            <a:off x="214282" y="2500306"/>
            <a:ext cx="4286280" cy="3214710"/>
          </a:xfrm>
        </p:spPr>
      </p:pic>
      <p:sp>
        <p:nvSpPr>
          <p:cNvPr id="6" name="文本占位符 5"/>
          <p:cNvSpPr>
            <a:spLocks noGrp="1"/>
          </p:cNvSpPr>
          <p:nvPr>
            <p:ph type="body" sz="quarter" idx="3"/>
          </p:nvPr>
        </p:nvSpPr>
        <p:spPr>
          <a:xfrm>
            <a:off x="4500562" y="1428737"/>
            <a:ext cx="4257677" cy="500065"/>
          </a:xfrm>
        </p:spPr>
        <p:txBody>
          <a:bodyPr>
            <a:noAutofit/>
          </a:bodyPr>
          <a:lstStyle/>
          <a:p>
            <a:pPr algn="ctr"/>
            <a:r>
              <a:rPr lang="en-US" altLang="zh-CN" sz="2000" b="0" dirty="0" smtClean="0">
                <a:latin typeface="Times New Roman" pitchFamily="18" charset="0"/>
                <a:cs typeface="Times New Roman" pitchFamily="18" charset="0"/>
              </a:rPr>
              <a:t>Crystal Cathedral in California (inside)</a:t>
            </a:r>
            <a:endParaRPr lang="zh-CN" altLang="en-US" sz="2000" dirty="0"/>
          </a:p>
        </p:txBody>
      </p:sp>
      <p:pic>
        <p:nvPicPr>
          <p:cNvPr id="9" name="内容占位符 8" descr="Crystal-Cathedral-CaliforniaUSA-600x345.jpg"/>
          <p:cNvPicPr>
            <a:picLocks noGrp="1" noChangeAspect="1"/>
          </p:cNvPicPr>
          <p:nvPr>
            <p:ph sz="quarter" idx="4"/>
          </p:nvPr>
        </p:nvPicPr>
        <p:blipFill>
          <a:blip r:embed="rId3"/>
          <a:stretch>
            <a:fillRect/>
          </a:stretch>
        </p:blipFill>
        <p:spPr>
          <a:xfrm>
            <a:off x="4500562" y="2786058"/>
            <a:ext cx="4348399" cy="250033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V. American Character of Religion</a:t>
            </a:r>
            <a:endParaRPr lang="zh-CN" altLang="en-US" sz="4000" dirty="0"/>
          </a:p>
        </p:txBody>
      </p:sp>
      <p:sp>
        <p:nvSpPr>
          <p:cNvPr id="8" name="内容占位符 7"/>
          <p:cNvSpPr>
            <a:spLocks noGrp="1"/>
          </p:cNvSpPr>
          <p:nvPr>
            <p:ph idx="1"/>
          </p:nvPr>
        </p:nvSpPr>
        <p:spPr>
          <a:xfrm>
            <a:off x="357158" y="1357298"/>
            <a:ext cx="8329642" cy="4768865"/>
          </a:xfrm>
        </p:spPr>
        <p:txBody>
          <a:bodyPr>
            <a:noAutofit/>
          </a:bodyPr>
          <a:lstStyle/>
          <a:p>
            <a:r>
              <a:rPr lang="en-US" sz="2400" dirty="0" smtClean="0">
                <a:latin typeface="Times New Roman" pitchFamily="18" charset="0"/>
                <a:cs typeface="Times New Roman" pitchFamily="18" charset="0"/>
              </a:rPr>
              <a:t>Thirdly, in the United States every church is an independent organization, and concerned with its own finance and its own building. There has been little concentration on doctrine or religious argument such as in European history. Churches and religious sects are expressions of group solidarity rather than of rigid adherence to doctrine. Baptist ministers are invited to preach in Methodist churches. Exchange of pulpits has been common for many years. People go to church, and it helps them feel that they have a place in a community.</a:t>
            </a:r>
            <a:endParaRPr lang="zh-CN" altLang="en-US" sz="2400" dirty="0" smtClean="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457200" y="273050"/>
            <a:ext cx="8115328" cy="1084248"/>
          </a:xfrm>
        </p:spPr>
        <p:txBody>
          <a:bodyPr>
            <a:normAutofit/>
          </a:bodyPr>
          <a:lstStyle/>
          <a:p>
            <a:r>
              <a:rPr lang="en-US" altLang="zh-CN" sz="4000" b="0" dirty="0" smtClean="0">
                <a:latin typeface="Times New Roman" pitchFamily="18" charset="0"/>
                <a:cs typeface="Times New Roman" pitchFamily="18" charset="0"/>
              </a:rPr>
              <a:t>V. American Character of Religion</a:t>
            </a:r>
            <a:endParaRPr lang="zh-CN" altLang="en-US" sz="4000" b="0" dirty="0">
              <a:latin typeface="Times New Roman" pitchFamily="18" charset="0"/>
              <a:cs typeface="Times New Roman" pitchFamily="18" charset="0"/>
            </a:endParaRPr>
          </a:p>
        </p:txBody>
      </p:sp>
      <p:pic>
        <p:nvPicPr>
          <p:cNvPr id="4" name="内容占位符 3" descr="IMGP7614.JPG"/>
          <p:cNvPicPr>
            <a:picLocks noGrp="1" noChangeAspect="1"/>
          </p:cNvPicPr>
          <p:nvPr>
            <p:ph idx="1"/>
          </p:nvPr>
        </p:nvPicPr>
        <p:blipFill>
          <a:blip r:embed="rId2"/>
          <a:stretch>
            <a:fillRect/>
          </a:stretch>
        </p:blipFill>
        <p:spPr>
          <a:xfrm>
            <a:off x="2067181" y="1928802"/>
            <a:ext cx="6619619" cy="4286280"/>
          </a:xfrm>
        </p:spPr>
      </p:pic>
      <p:sp>
        <p:nvSpPr>
          <p:cNvPr id="6" name="文本占位符 5"/>
          <p:cNvSpPr>
            <a:spLocks noGrp="1"/>
          </p:cNvSpPr>
          <p:nvPr>
            <p:ph type="body" sz="half" idx="2"/>
          </p:nvPr>
        </p:nvSpPr>
        <p:spPr>
          <a:xfrm>
            <a:off x="214283" y="4572008"/>
            <a:ext cx="1714512" cy="1071570"/>
          </a:xfrm>
        </p:spPr>
        <p:txBody>
          <a:bodyPr>
            <a:normAutofit/>
          </a:bodyPr>
          <a:lstStyle/>
          <a:p>
            <a:r>
              <a:rPr lang="en-US" altLang="zh-CN" sz="2000" dirty="0" smtClean="0">
                <a:latin typeface="Times New Roman" pitchFamily="18" charset="0"/>
                <a:cs typeface="Times New Roman" pitchFamily="18" charset="0"/>
              </a:rPr>
              <a:t>The Church as a community</a:t>
            </a:r>
            <a:endParaRPr lang="zh-CN" altLang="en-US" sz="20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Questions for Discussion</a:t>
            </a:r>
            <a:endParaRPr lang="zh-CN" altLang="en-US" sz="4000" dirty="0">
              <a:latin typeface="Times New Roman" pitchFamily="18" charset="0"/>
              <a:cs typeface="Times New Roman" pitchFamily="18" charset="0"/>
            </a:endParaRPr>
          </a:p>
        </p:txBody>
      </p:sp>
      <p:sp>
        <p:nvSpPr>
          <p:cNvPr id="6" name="Content Placeholder 5"/>
          <p:cNvSpPr>
            <a:spLocks noGrp="1"/>
          </p:cNvSpPr>
          <p:nvPr>
            <p:ph idx="1"/>
          </p:nvPr>
        </p:nvSpPr>
        <p:spPr/>
        <p:txBody>
          <a:bodyPr>
            <a:normAutofit fontScale="92500" lnSpcReduction="10000"/>
          </a:bodyPr>
          <a:lstStyle/>
          <a:p>
            <a:pPr>
              <a:buNone/>
            </a:pPr>
            <a:r>
              <a:rPr lang="en-US" dirty="0" smtClean="0">
                <a:latin typeface="Times New Roman" pitchFamily="18" charset="0"/>
                <a:cs typeface="Times New Roman" pitchFamily="18" charset="0"/>
              </a:rPr>
              <a:t>A. In what way do you think that religious freedom was a historical necessity in the United States?</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B. What is the relationship between government and religion in America?</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C. What promotes the diversity in American religion?</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D. What are some of the features in religion that are particularly American? What are some of the major differences between American religion and religion in Europe?</a:t>
            </a:r>
            <a:endParaRPr lang="zh-CN" altLang="en-US"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857224" y="714357"/>
            <a:ext cx="7600976" cy="2143139"/>
          </a:xfrm>
        </p:spPr>
        <p:txBody>
          <a:bodyPr/>
          <a:lstStyle/>
          <a:p>
            <a:r>
              <a:rPr lang="en-US" altLang="zh-CN" dirty="0" smtClean="0">
                <a:latin typeface="Century" pitchFamily="18" charset="0"/>
              </a:rPr>
              <a:t>The End</a:t>
            </a:r>
            <a:endParaRPr lang="zh-CN" altLang="en-US" dirty="0">
              <a:latin typeface="Century" pitchFamily="18" charset="0"/>
            </a:endParaRPr>
          </a:p>
        </p:txBody>
      </p:sp>
      <p:sp>
        <p:nvSpPr>
          <p:cNvPr id="6" name="副标题 5"/>
          <p:cNvSpPr>
            <a:spLocks noGrp="1"/>
          </p:cNvSpPr>
          <p:nvPr>
            <p:ph type="subTitle" idx="1"/>
          </p:nvPr>
        </p:nvSpPr>
        <p:spPr>
          <a:xfrm>
            <a:off x="1285852" y="3000372"/>
            <a:ext cx="6486548" cy="2638428"/>
          </a:xfrm>
        </p:spPr>
        <p:txBody>
          <a:bodyPr>
            <a:normAutofit/>
          </a:bodyPr>
          <a:lstStyle/>
          <a:p>
            <a:r>
              <a:rPr lang="zh-CN" altLang="en-US" sz="4000" b="1" dirty="0" smtClean="0">
                <a:solidFill>
                  <a:schemeClr val="tx1"/>
                </a:solidFill>
              </a:rPr>
              <a:t>高等教育出版社</a:t>
            </a:r>
            <a:endParaRPr lang="en-US" altLang="zh-CN" sz="4000" b="1" dirty="0" smtClean="0">
              <a:solidFill>
                <a:schemeClr val="tx1"/>
              </a:solidFill>
            </a:endParaRPr>
          </a:p>
          <a:p>
            <a:endParaRPr lang="en-US" altLang="zh-CN" sz="4000" dirty="0" smtClean="0">
              <a:solidFill>
                <a:schemeClr val="tx1"/>
              </a:solidFill>
            </a:endParaRPr>
          </a:p>
          <a:p>
            <a:r>
              <a:rPr lang="en-US" altLang="zh-CN" sz="4000" dirty="0" smtClean="0">
                <a:solidFill>
                  <a:schemeClr val="tx1"/>
                </a:solidFill>
                <a:latin typeface="Times New Roman" pitchFamily="18" charset="0"/>
                <a:cs typeface="Times New Roman" pitchFamily="18" charset="0"/>
              </a:rPr>
              <a:t>2015</a:t>
            </a:r>
            <a:endParaRPr lang="zh-CN" altLang="en-US" sz="4000" dirty="0">
              <a:solidFill>
                <a:schemeClr val="tx1"/>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Quiz</a:t>
            </a:r>
            <a:endParaRPr lang="zh-CN" altLang="en-US" sz="4000" dirty="0"/>
          </a:p>
        </p:txBody>
      </p:sp>
      <p:sp>
        <p:nvSpPr>
          <p:cNvPr id="3" name="内容占位符 2"/>
          <p:cNvSpPr>
            <a:spLocks noGrp="1"/>
          </p:cNvSpPr>
          <p:nvPr>
            <p:ph idx="1"/>
          </p:nvPr>
        </p:nvSpPr>
        <p:spPr/>
        <p:txBody>
          <a:bodyPr/>
          <a:lstStyle/>
          <a:p>
            <a:pPr>
              <a:buNone/>
            </a:pPr>
            <a:r>
              <a:rPr lang="en-US" dirty="0" smtClean="0">
                <a:latin typeface="Times New Roman" pitchFamily="18" charset="0"/>
                <a:cs typeface="Times New Roman" pitchFamily="18" charset="0"/>
              </a:rPr>
              <a:t>   Give the English and a brief explanation for the following:</a:t>
            </a:r>
            <a:endParaRPr lang="zh-CN" altLang="en-US" dirty="0" smtClean="0">
              <a:latin typeface="Times New Roman" pitchFamily="18" charset="0"/>
              <a:cs typeface="Times New Roman" pitchFamily="18" charset="0"/>
            </a:endParaRPr>
          </a:p>
          <a:p>
            <a:pPr>
              <a:buNone/>
            </a:pPr>
            <a:r>
              <a:rPr lang="en-US" altLang="zh-CN" dirty="0" smtClean="0"/>
              <a:t>    </a:t>
            </a:r>
            <a:r>
              <a:rPr lang="en-US" altLang="zh-CN" dirty="0" smtClean="0">
                <a:latin typeface="+mj-ea"/>
                <a:ea typeface="+mj-ea"/>
              </a:rPr>
              <a:t>1 </a:t>
            </a:r>
            <a:r>
              <a:rPr lang="zh-CN" altLang="en-US" sz="2800" dirty="0" smtClean="0">
                <a:latin typeface="+mj-ea"/>
                <a:ea typeface="+mj-ea"/>
              </a:rPr>
              <a:t>清</a:t>
            </a:r>
            <a:r>
              <a:rPr lang="zh-CN" altLang="en-US" sz="2800" dirty="0" smtClean="0">
                <a:latin typeface="+mj-ea"/>
                <a:ea typeface="+mj-ea"/>
              </a:rPr>
              <a:t>教徒</a:t>
            </a:r>
            <a:endParaRPr lang="en-US" altLang="zh-CN" sz="2800" dirty="0" smtClean="0">
              <a:latin typeface="+mj-ea"/>
              <a:ea typeface="+mj-ea"/>
            </a:endParaRPr>
          </a:p>
          <a:p>
            <a:pPr>
              <a:buNone/>
            </a:pPr>
            <a:r>
              <a:rPr lang="en-US" altLang="zh-CN" sz="2800" dirty="0" smtClean="0">
                <a:latin typeface="+mj-ea"/>
                <a:ea typeface="+mj-ea"/>
              </a:rPr>
              <a:t>  2 </a:t>
            </a:r>
            <a:r>
              <a:rPr lang="zh-CN" altLang="en-US" sz="2800" dirty="0" smtClean="0">
                <a:latin typeface="+mj-ea"/>
                <a:ea typeface="+mj-ea"/>
              </a:rPr>
              <a:t>美国宪法第一修正案</a:t>
            </a:r>
            <a:endParaRPr lang="en-US" altLang="zh-CN" sz="2800" dirty="0" smtClean="0">
              <a:latin typeface="+mj-ea"/>
              <a:ea typeface="+mj-ea"/>
            </a:endParaRPr>
          </a:p>
          <a:p>
            <a:pPr>
              <a:buNone/>
            </a:pPr>
            <a:r>
              <a:rPr lang="en-US" altLang="zh-CN" sz="2800" dirty="0" smtClean="0">
                <a:latin typeface="+mj-ea"/>
                <a:ea typeface="+mj-ea"/>
              </a:rPr>
              <a:t>  3 </a:t>
            </a:r>
            <a:r>
              <a:rPr lang="zh-CN" altLang="en-US" sz="2800" dirty="0" smtClean="0">
                <a:latin typeface="+mj-ea"/>
                <a:ea typeface="+mj-ea"/>
              </a:rPr>
              <a:t>贵格派教徒</a:t>
            </a:r>
            <a:endParaRPr lang="en-US" altLang="zh-CN" sz="2800" dirty="0" smtClean="0">
              <a:latin typeface="+mj-ea"/>
              <a:ea typeface="+mj-ea"/>
            </a:endParaRPr>
          </a:p>
          <a:p>
            <a:pPr>
              <a:buNone/>
            </a:pPr>
            <a:r>
              <a:rPr lang="en-US" altLang="zh-CN" sz="2800" dirty="0" smtClean="0">
                <a:latin typeface="+mj-ea"/>
                <a:ea typeface="+mj-ea"/>
              </a:rPr>
              <a:t>  4 </a:t>
            </a:r>
            <a:r>
              <a:rPr lang="zh-CN" altLang="en-US" sz="2800" dirty="0" smtClean="0">
                <a:latin typeface="+mj-ea"/>
                <a:ea typeface="+mj-ea"/>
              </a:rPr>
              <a:t>罗马天主教徒</a:t>
            </a:r>
            <a:endParaRPr lang="en-US" altLang="zh-CN" sz="2800" dirty="0" smtClean="0">
              <a:latin typeface="+mj-ea"/>
              <a:ea typeface="+mj-ea"/>
            </a:endParaRPr>
          </a:p>
          <a:p>
            <a:pPr>
              <a:buNone/>
            </a:pPr>
            <a:r>
              <a:rPr lang="en-US" altLang="zh-CN" sz="2800" dirty="0" smtClean="0">
                <a:latin typeface="+mj-ea"/>
                <a:ea typeface="+mj-ea"/>
              </a:rPr>
              <a:t>  5 </a:t>
            </a:r>
            <a:r>
              <a:rPr lang="zh-CN" altLang="en-US" sz="2800" dirty="0" smtClean="0">
                <a:latin typeface="+mj-ea"/>
                <a:ea typeface="+mj-ea"/>
              </a:rPr>
              <a:t>反犹主义</a:t>
            </a:r>
            <a:endParaRPr lang="zh-CN" altLang="en-US" sz="2800" dirty="0">
              <a:latin typeface="+mj-ea"/>
              <a:ea typeface="+mj-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Focal Points</a:t>
            </a:r>
            <a:endParaRPr lang="zh-CN" altLang="en-US" sz="4000" dirty="0"/>
          </a:p>
        </p:txBody>
      </p:sp>
      <p:sp>
        <p:nvSpPr>
          <p:cNvPr id="3" name="内容占位符 2"/>
          <p:cNvSpPr>
            <a:spLocks noGrp="1"/>
          </p:cNvSpPr>
          <p:nvPr>
            <p:ph idx="1"/>
          </p:nvPr>
        </p:nvSpPr>
        <p:spPr/>
        <p:txBody>
          <a:bodyPr>
            <a:normAutofit/>
          </a:bodyPr>
          <a:lstStyle/>
          <a:p>
            <a:r>
              <a:rPr lang="en-US" sz="2800" dirty="0">
                <a:latin typeface="Times New Roman" pitchFamily="18" charset="0"/>
                <a:cs typeface="Times New Roman" pitchFamily="18" charset="0"/>
              </a:rPr>
              <a:t>American history and religious liberty</a:t>
            </a:r>
            <a:endParaRPr lang="zh-CN" alt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the U.S. Constitution and religion</a:t>
            </a:r>
            <a:endParaRPr lang="zh-CN" alt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Protestants and different Protestant groups in the U.S.</a:t>
            </a:r>
            <a:endParaRPr lang="zh-CN" alt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Catholics in the U.S.</a:t>
            </a:r>
            <a:endParaRPr lang="zh-CN" alt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Jews and their religious faith </a:t>
            </a:r>
            <a:endParaRPr lang="zh-CN" alt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religious diversity in the U.S.</a:t>
            </a:r>
            <a:endParaRPr lang="zh-CN" alt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characteristics of American religious beliefs</a:t>
            </a:r>
            <a:endParaRPr lang="zh-CN" altLang="en-US" sz="28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This Unit Is Divided into Six Sections</a:t>
            </a:r>
            <a:endParaRPr lang="zh-CN" altLang="en-US" sz="3600" dirty="0"/>
          </a:p>
        </p:txBody>
      </p:sp>
      <p:sp>
        <p:nvSpPr>
          <p:cNvPr id="3" name="内容占位符 2"/>
          <p:cNvSpPr>
            <a:spLocks noGrp="1"/>
          </p:cNvSpPr>
          <p:nvPr>
            <p:ph idx="1"/>
          </p:nvPr>
        </p:nvSpPr>
        <p:spPr/>
        <p:txBody>
          <a:bodyPr/>
          <a:lstStyle/>
          <a:p>
            <a:pPr marL="571500" indent="-571500">
              <a:buAutoNum type="romanUcPeriod"/>
            </a:pPr>
            <a:r>
              <a:rPr lang="en-US" altLang="zh-CN" dirty="0" smtClean="0">
                <a:latin typeface="Times New Roman" pitchFamily="18" charset="0"/>
                <a:cs typeface="Times New Roman" pitchFamily="18" charset="0"/>
              </a:rPr>
              <a:t>Religious Liberty</a:t>
            </a:r>
          </a:p>
          <a:p>
            <a:pPr marL="571500" indent="-571500">
              <a:buAutoNum type="romanUcPeriod"/>
            </a:pPr>
            <a:r>
              <a:rPr lang="en-US" altLang="zh-CN" dirty="0" smtClean="0">
                <a:latin typeface="Times New Roman" pitchFamily="18" charset="0"/>
                <a:cs typeface="Times New Roman" pitchFamily="18" charset="0"/>
              </a:rPr>
              <a:t>Protestants in the United States</a:t>
            </a:r>
          </a:p>
          <a:p>
            <a:pPr marL="571500" indent="-571500">
              <a:buAutoNum type="romanUcPeriod"/>
            </a:pPr>
            <a:r>
              <a:rPr lang="en-US" altLang="zh-CN" dirty="0" smtClean="0">
                <a:latin typeface="Times New Roman" pitchFamily="18" charset="0"/>
                <a:cs typeface="Times New Roman" pitchFamily="18" charset="0"/>
              </a:rPr>
              <a:t>Catholics</a:t>
            </a:r>
          </a:p>
          <a:p>
            <a:pPr marL="571500" indent="-571500">
              <a:buAutoNum type="romanUcPeriod"/>
            </a:pPr>
            <a:r>
              <a:rPr lang="en-US" altLang="zh-CN" dirty="0" smtClean="0">
                <a:latin typeface="Times New Roman" pitchFamily="18" charset="0"/>
                <a:cs typeface="Times New Roman" pitchFamily="18" charset="0"/>
              </a:rPr>
              <a:t>Three Faiths</a:t>
            </a:r>
          </a:p>
          <a:p>
            <a:pPr marL="571500" indent="-571500">
              <a:buAutoNum type="romanUcPeriod"/>
            </a:pPr>
            <a:r>
              <a:rPr lang="en-US" altLang="zh-CN" dirty="0" smtClean="0">
                <a:latin typeface="Times New Roman" pitchFamily="18" charset="0"/>
                <a:cs typeface="Times New Roman" pitchFamily="18" charset="0"/>
              </a:rPr>
              <a:t>Religious Diversity</a:t>
            </a:r>
          </a:p>
          <a:p>
            <a:pPr marL="571500" indent="-571500">
              <a:buAutoNum type="romanUcPeriod"/>
            </a:pPr>
            <a:r>
              <a:rPr lang="en-US" altLang="zh-CN" dirty="0" smtClean="0">
                <a:latin typeface="Times New Roman" pitchFamily="18" charset="0"/>
                <a:cs typeface="Times New Roman" pitchFamily="18" charset="0"/>
              </a:rPr>
              <a:t>American Character of Religion</a:t>
            </a:r>
            <a:endParaRPr lang="zh-CN" alt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marL="571500" indent="-571500"/>
            <a:r>
              <a:rPr lang="en-US" altLang="zh-CN" sz="4000" dirty="0" smtClean="0">
                <a:latin typeface="Times New Roman" pitchFamily="18" charset="0"/>
                <a:cs typeface="Times New Roman" pitchFamily="18" charset="0"/>
              </a:rPr>
              <a:t>I. Religious Liberty</a:t>
            </a:r>
          </a:p>
        </p:txBody>
      </p:sp>
      <p:sp>
        <p:nvSpPr>
          <p:cNvPr id="3" name="内容占位符 2"/>
          <p:cNvSpPr>
            <a:spLocks noGrp="1"/>
          </p:cNvSpPr>
          <p:nvPr>
            <p:ph idx="1"/>
          </p:nvPr>
        </p:nvSpPr>
        <p:spPr/>
        <p:txBody>
          <a:bodyPr>
            <a:normAutofit fontScale="92500"/>
          </a:bodyPr>
          <a:lstStyle/>
          <a:p>
            <a:r>
              <a:rPr lang="en-US" sz="2400" dirty="0">
                <a:latin typeface="Times New Roman" pitchFamily="18" charset="0"/>
                <a:cs typeface="Times New Roman" pitchFamily="18" charset="0"/>
              </a:rPr>
              <a:t>By the middle of the 18th century, many different kinds of </a:t>
            </a:r>
            <a:r>
              <a:rPr lang="en-US" sz="2400" dirty="0" smtClean="0">
                <a:latin typeface="Times New Roman" pitchFamily="18" charset="0"/>
                <a:cs typeface="Times New Roman" pitchFamily="18" charset="0"/>
              </a:rPr>
              <a:t>Protestants—Lutherans, the </a:t>
            </a:r>
            <a:r>
              <a:rPr lang="en-US" sz="2400" dirty="0">
                <a:latin typeface="Times New Roman" pitchFamily="18" charset="0"/>
                <a:cs typeface="Times New Roman" pitchFamily="18" charset="0"/>
              </a:rPr>
              <a:t>Dutch Reformed </a:t>
            </a:r>
            <a:r>
              <a:rPr lang="en-US" sz="2400" dirty="0" smtClean="0">
                <a:latin typeface="Times New Roman" pitchFamily="18" charset="0"/>
                <a:cs typeface="Times New Roman" pitchFamily="18" charset="0"/>
              </a:rPr>
              <a:t>Church,</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Presbyterians, Huguenots and Puritans--lived in harmony in </a:t>
            </a:r>
            <a:r>
              <a:rPr lang="en-US" sz="2400" dirty="0">
                <a:latin typeface="Times New Roman" pitchFamily="18" charset="0"/>
                <a:cs typeface="Times New Roman" pitchFamily="18" charset="0"/>
              </a:rPr>
              <a:t>America</a:t>
            </a:r>
            <a:r>
              <a:rPr lang="en-US" sz="2400" dirty="0" smtClean="0">
                <a:latin typeface="Times New Roman" pitchFamily="18" charset="0"/>
                <a:cs typeface="Times New Roman" pitchFamily="18" charset="0"/>
              </a:rPr>
              <a:t>.</a:t>
            </a:r>
          </a:p>
          <a:p>
            <a:r>
              <a:rPr lang="en-US" sz="2400" i="1" dirty="0" smtClean="0">
                <a:latin typeface="Times New Roman" pitchFamily="18" charset="0"/>
                <a:cs typeface="Times New Roman" pitchFamily="18" charset="0"/>
              </a:rPr>
              <a:t>The </a:t>
            </a:r>
            <a:r>
              <a:rPr lang="en-US" sz="2400" i="1" dirty="0">
                <a:latin typeface="Times New Roman" pitchFamily="18" charset="0"/>
                <a:cs typeface="Times New Roman" pitchFamily="18" charset="0"/>
              </a:rPr>
              <a:t>Declaration of Independence </a:t>
            </a:r>
            <a:r>
              <a:rPr lang="en-US" sz="2400" dirty="0">
                <a:latin typeface="Times New Roman" pitchFamily="18" charset="0"/>
                <a:cs typeface="Times New Roman" pitchFamily="18" charset="0"/>
              </a:rPr>
              <a:t>states, “all men are created equal, that they are endowed by their creator with certain unalienable </a:t>
            </a:r>
            <a:r>
              <a:rPr lang="en-US" sz="2400" dirty="0" smtClean="0">
                <a:latin typeface="Times New Roman" pitchFamily="18" charset="0"/>
                <a:cs typeface="Times New Roman" pitchFamily="18" charset="0"/>
              </a:rPr>
              <a:t>rights.”</a:t>
            </a:r>
            <a:r>
              <a:rPr lang="en-US" sz="2400" dirty="0">
                <a:latin typeface="Times New Roman" pitchFamily="18" charset="0"/>
                <a:cs typeface="Times New Roman" pitchFamily="18" charset="0"/>
              </a:rPr>
              <a:t> Among the </a:t>
            </a:r>
            <a:r>
              <a:rPr lang="en-US" sz="2400" dirty="0" smtClean="0">
                <a:latin typeface="Times New Roman" pitchFamily="18" charset="0"/>
                <a:cs typeface="Times New Roman" pitchFamily="18" charset="0"/>
              </a:rPr>
              <a:t>rights, </a:t>
            </a:r>
            <a:r>
              <a:rPr lang="en-US" sz="2400" dirty="0">
                <a:latin typeface="Times New Roman" pitchFamily="18" charset="0"/>
                <a:cs typeface="Times New Roman" pitchFamily="18" charset="0"/>
              </a:rPr>
              <a:t>as a political necessity in a religiously diverse society, was freedom of religion</a:t>
            </a:r>
            <a:r>
              <a:rPr lang="en-US" sz="2400" dirty="0" smtClean="0">
                <a:latin typeface="Times New Roman" pitchFamily="18" charset="0"/>
                <a:cs typeface="Times New Roman" pitchFamily="18" charset="0"/>
              </a:rPr>
              <a:t>.</a:t>
            </a:r>
          </a:p>
          <a:p>
            <a:r>
              <a:rPr lang="en-US" sz="2400" dirty="0">
                <a:latin typeface="Times New Roman" pitchFamily="18" charset="0"/>
                <a:cs typeface="Times New Roman" pitchFamily="18" charset="0"/>
              </a:rPr>
              <a:t>The First Amendment to the Constitution of the United States forbade the new federal government to give special favors to any religion or to hinder the free practice, or exercise, of religion</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Various religious faiths have flourished, as well as perished, in the United States.</a:t>
            </a:r>
            <a:endParaRPr lang="zh-CN" altLang="en-US" sz="24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marL="571500" indent="-571500"/>
            <a:r>
              <a:rPr lang="en-US" altLang="zh-CN" dirty="0" smtClean="0">
                <a:latin typeface="Times New Roman" pitchFamily="18" charset="0"/>
                <a:cs typeface="Times New Roman" pitchFamily="18" charset="0"/>
              </a:rPr>
              <a:t>II. </a:t>
            </a:r>
            <a:r>
              <a:rPr lang="en-US" altLang="zh-CN" sz="3600" dirty="0" smtClean="0">
                <a:latin typeface="Times New Roman" pitchFamily="18" charset="0"/>
                <a:cs typeface="Times New Roman" pitchFamily="18" charset="0"/>
              </a:rPr>
              <a:t>Protestants in the United States</a:t>
            </a:r>
          </a:p>
        </p:txBody>
      </p:sp>
      <p:sp>
        <p:nvSpPr>
          <p:cNvPr id="3" name="内容占位符 2"/>
          <p:cNvSpPr>
            <a:spLocks noGrp="1"/>
          </p:cNvSpPr>
          <p:nvPr>
            <p:ph sz="half" idx="1"/>
          </p:nvPr>
        </p:nvSpPr>
        <p:spPr>
          <a:xfrm>
            <a:off x="457200" y="1785926"/>
            <a:ext cx="2900354" cy="4340237"/>
          </a:xfrm>
        </p:spPr>
        <p:txBody>
          <a:bodyPr>
            <a:normAutofit/>
          </a:bodyPr>
          <a:lstStyle/>
          <a:p>
            <a:r>
              <a:rPr lang="en-US" altLang="zh-CN" dirty="0" smtClean="0">
                <a:latin typeface="Times New Roman" pitchFamily="18" charset="0"/>
                <a:cs typeface="Times New Roman" pitchFamily="18" charset="0"/>
              </a:rPr>
              <a:t>Protestants are the largest religious group in the US, with half of the population identifying themselves as  Protestants. </a:t>
            </a:r>
            <a:endParaRPr lang="zh-CN" altLang="en-US" sz="2000" dirty="0">
              <a:latin typeface="Times New Roman" pitchFamily="18" charset="0"/>
              <a:cs typeface="Times New Roman" pitchFamily="18" charset="0"/>
            </a:endParaRPr>
          </a:p>
        </p:txBody>
      </p:sp>
      <p:pic>
        <p:nvPicPr>
          <p:cNvPr id="5" name="内容占位符 4" descr="Religions_of_the_United_States.png"/>
          <p:cNvPicPr>
            <a:picLocks noGrp="1" noChangeAspect="1"/>
          </p:cNvPicPr>
          <p:nvPr>
            <p:ph sz="half" idx="2"/>
          </p:nvPr>
        </p:nvPicPr>
        <p:blipFill>
          <a:blip r:embed="rId2"/>
          <a:stretch>
            <a:fillRect/>
          </a:stretch>
        </p:blipFill>
        <p:spPr>
          <a:xfrm>
            <a:off x="3309507" y="2214554"/>
            <a:ext cx="5820317" cy="2857520"/>
          </a:xfrm>
        </p:spPr>
      </p:pic>
      <p:sp>
        <p:nvSpPr>
          <p:cNvPr id="6" name="矩形 5"/>
          <p:cNvSpPr/>
          <p:nvPr/>
        </p:nvSpPr>
        <p:spPr>
          <a:xfrm rot="10800000" flipV="1">
            <a:off x="4929190" y="5519716"/>
            <a:ext cx="1928826" cy="369332"/>
          </a:xfrm>
          <a:prstGeom prst="rect">
            <a:avLst/>
          </a:prstGeom>
        </p:spPr>
        <p:txBody>
          <a:bodyPr wrap="square">
            <a:spAutoFit/>
          </a:bodyPr>
          <a:lstStyle/>
          <a:p>
            <a:r>
              <a:rPr lang="en-US" altLang="zh-CN" dirty="0" smtClean="0">
                <a:latin typeface="Times New Roman" pitchFamily="18" charset="0"/>
                <a:cs typeface="Times New Roman" pitchFamily="18" charset="0"/>
              </a:rPr>
              <a:t>Figure in 2009</a:t>
            </a:r>
            <a:endParaRPr lang="zh-CN" altLang="en-US"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 Protestants in the United States</a:t>
            </a:r>
            <a:endParaRPr lang="zh-CN" altLang="en-US" sz="4000" dirty="0">
              <a:latin typeface="Times New Roman" pitchFamily="18" charset="0"/>
              <a:cs typeface="Times New Roman" pitchFamily="18" charset="0"/>
            </a:endParaRPr>
          </a:p>
        </p:txBody>
      </p:sp>
      <p:sp>
        <p:nvSpPr>
          <p:cNvPr id="3" name="内容占位符 2"/>
          <p:cNvSpPr>
            <a:spLocks noGrp="1"/>
          </p:cNvSpPr>
          <p:nvPr>
            <p:ph sz="half" idx="1"/>
          </p:nvPr>
        </p:nvSpPr>
        <p:spPr>
          <a:xfrm>
            <a:off x="571472" y="1428737"/>
            <a:ext cx="7286676" cy="1928825"/>
          </a:xfrm>
        </p:spPr>
        <p:txBody>
          <a:bodyPr>
            <a:normAutofit fontScale="92500" lnSpcReduction="10000"/>
          </a:bodyPr>
          <a:lstStyle/>
          <a:p>
            <a:r>
              <a:rPr lang="en-US" sz="2400" dirty="0" smtClean="0">
                <a:latin typeface="Times New Roman" pitchFamily="18" charset="0"/>
                <a:cs typeface="Times New Roman" pitchFamily="18" charset="0"/>
              </a:rPr>
              <a:t>The Baptists are the largest Protestant group. They believe in adult baptism by immersion, symbolizing a mature and responsible conversion experience. In 2009, the denomination had 1.3 million members in over 5000 churches in the US. (Below is the newly built Fairview Baptist Church in South Carolina) </a:t>
            </a:r>
            <a:endParaRPr lang="zh-CN" altLang="en-US" sz="2400" dirty="0">
              <a:latin typeface="Times New Roman" pitchFamily="18" charset="0"/>
              <a:cs typeface="Times New Roman" pitchFamily="18" charset="0"/>
            </a:endParaRPr>
          </a:p>
        </p:txBody>
      </p:sp>
      <p:pic>
        <p:nvPicPr>
          <p:cNvPr id="5" name="内容占位符 4" descr="Fairview Baptist church.jpg"/>
          <p:cNvPicPr>
            <a:picLocks noGrp="1" noChangeAspect="1"/>
          </p:cNvPicPr>
          <p:nvPr>
            <p:ph sz="half" idx="2"/>
          </p:nvPr>
        </p:nvPicPr>
        <p:blipFill>
          <a:blip r:embed="rId2"/>
          <a:stretch>
            <a:fillRect/>
          </a:stretch>
        </p:blipFill>
        <p:spPr>
          <a:xfrm>
            <a:off x="1000100" y="3523862"/>
            <a:ext cx="6929486" cy="3048409"/>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II. Protestants in the United States</a:t>
            </a:r>
            <a:endParaRPr lang="zh-CN" altLang="en-US" sz="4000" dirty="0"/>
          </a:p>
        </p:txBody>
      </p:sp>
      <p:sp>
        <p:nvSpPr>
          <p:cNvPr id="3" name="内容占位符 2"/>
          <p:cNvSpPr>
            <a:spLocks noGrp="1"/>
          </p:cNvSpPr>
          <p:nvPr>
            <p:ph sz="half" idx="1"/>
          </p:nvPr>
        </p:nvSpPr>
        <p:spPr/>
        <p:txBody>
          <a:bodyPr>
            <a:normAutofit/>
          </a:bodyPr>
          <a:lstStyle/>
          <a:p>
            <a:r>
              <a:rPr lang="en-US" sz="2000" dirty="0" smtClean="0">
                <a:latin typeface="Times New Roman" pitchFamily="18" charset="0"/>
                <a:cs typeface="Times New Roman" pitchFamily="18" charset="0"/>
              </a:rPr>
              <a:t>Most of the African-Americans are Baptists, but they go to different churches from the white. In southern communities the African-Americans find their main social center in their Baptist churches and sometimes a base from which to organize group action. Martin Luther King, </a:t>
            </a:r>
            <a:r>
              <a:rPr lang="en-US" sz="2000" dirty="0" err="1" smtClean="0">
                <a:latin typeface="Times New Roman" pitchFamily="18" charset="0"/>
                <a:cs typeface="Times New Roman" pitchFamily="18" charset="0"/>
              </a:rPr>
              <a:t>Jr</a:t>
            </a:r>
            <a:r>
              <a:rPr lang="en-US" sz="2000" dirty="0" smtClean="0">
                <a:latin typeface="Times New Roman" pitchFamily="18" charset="0"/>
                <a:cs typeface="Times New Roman" pitchFamily="18" charset="0"/>
              </a:rPr>
              <a:t>, a Baptist minister and social activist, led the civil rights movement in the US from the mid-1950s until his death by assassination in 1968.</a:t>
            </a:r>
            <a:endParaRPr lang="zh-CN" altLang="en-US" sz="2000" dirty="0">
              <a:latin typeface="Times New Roman" pitchFamily="18" charset="0"/>
              <a:cs typeface="Times New Roman" pitchFamily="18" charset="0"/>
            </a:endParaRPr>
          </a:p>
        </p:txBody>
      </p:sp>
      <p:pic>
        <p:nvPicPr>
          <p:cNvPr id="5" name="内容占位符 4" descr="King in church.jpg"/>
          <p:cNvPicPr>
            <a:picLocks noGrp="1" noChangeAspect="1"/>
          </p:cNvPicPr>
          <p:nvPr>
            <p:ph sz="half" idx="2"/>
          </p:nvPr>
        </p:nvPicPr>
        <p:blipFill>
          <a:blip r:embed="rId2"/>
          <a:stretch>
            <a:fillRect/>
          </a:stretch>
        </p:blipFill>
        <p:spPr>
          <a:xfrm>
            <a:off x="4786315" y="1571613"/>
            <a:ext cx="3500461" cy="4665613"/>
          </a:xfr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TotalTime>
  <Words>1927</Words>
  <Application>Microsoft Office PowerPoint</Application>
  <PresentationFormat>On-screen Show (4:3)</PresentationFormat>
  <Paragraphs>103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主题</vt:lpstr>
      <vt:lpstr>《英语国家社会与文化入门》(下册）</vt:lpstr>
      <vt:lpstr> The United States of America Unit 6 Religion in the United States   </vt:lpstr>
      <vt:lpstr>Quiz</vt:lpstr>
      <vt:lpstr>Focal Points</vt:lpstr>
      <vt:lpstr>This Unit Is Divided into Six Sections</vt:lpstr>
      <vt:lpstr>I. Religious Liberty</vt:lpstr>
      <vt:lpstr>II. Protestants in the United States</vt:lpstr>
      <vt:lpstr>II. Protestants in the United States</vt:lpstr>
      <vt:lpstr>II. Protestants in the United States</vt:lpstr>
      <vt:lpstr>II. Protestants in the United States</vt:lpstr>
      <vt:lpstr> II. Protestants in the United States</vt:lpstr>
      <vt:lpstr>III. Catholics</vt:lpstr>
      <vt:lpstr>III. Catholics</vt:lpstr>
      <vt:lpstr>III. Catholics</vt:lpstr>
      <vt:lpstr>III. Catholics</vt:lpstr>
      <vt:lpstr>IV. Three Faiths</vt:lpstr>
      <vt:lpstr>Judaism</vt:lpstr>
      <vt:lpstr>IV. Religious Diversity</vt:lpstr>
      <vt:lpstr>IV. Religious Diversity</vt:lpstr>
      <vt:lpstr>IV. Religious Diversity</vt:lpstr>
      <vt:lpstr>IV. Religious Diversity</vt:lpstr>
      <vt:lpstr>IV. Religious Diversity</vt:lpstr>
      <vt:lpstr>V. American Character of Religion</vt:lpstr>
      <vt:lpstr>V. American Character of Religion</vt:lpstr>
      <vt:lpstr>V. American Character of Religion</vt:lpstr>
      <vt:lpstr>V. American Character of Religion</vt:lpstr>
      <vt:lpstr>V. American Character of Religion</vt:lpstr>
      <vt:lpstr>Questions for Discussion</vt:lpstr>
      <vt:lpstr>The End</vt:lpstr>
    </vt:vector>
  </TitlesOfParts>
  <Company>Gskening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《英语国家社会与文化入门》(下册）</dc:title>
  <dc:creator>Gs</dc:creator>
  <cp:lastModifiedBy>Wang</cp:lastModifiedBy>
  <cp:revision>91</cp:revision>
  <dcterms:created xsi:type="dcterms:W3CDTF">2014-09-04T15:32:41Z</dcterms:created>
  <dcterms:modified xsi:type="dcterms:W3CDTF">2015-12-05T19:18:22Z</dcterms:modified>
</cp:coreProperties>
</file>